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70" r:id="rId2"/>
    <p:sldId id="263" r:id="rId3"/>
    <p:sldId id="271" r:id="rId4"/>
    <p:sldId id="272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B0AA"/>
    <a:srgbClr val="FFFF99"/>
    <a:srgbClr val="007400"/>
    <a:srgbClr val="92D050"/>
    <a:srgbClr val="C00000"/>
    <a:srgbClr val="0046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9321" autoAdjust="0"/>
  </p:normalViewPr>
  <p:slideViewPr>
    <p:cSldViewPr>
      <p:cViewPr>
        <p:scale>
          <a:sx n="81" d="100"/>
          <a:sy n="81" d="100"/>
        </p:scale>
        <p:origin x="-1056" y="-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60" d="100"/>
        <a:sy n="160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3108" y="-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6DDDDD-D15F-401B-8F99-951B12E19B11}" type="datetimeFigureOut">
              <a:rPr lang="en-US" smtClean="0"/>
              <a:t>1/15/2015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885856-33CA-4C99-BE04-FB5F738200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4713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D8E34F-453E-4D84-B325-9C222601FC51}" type="datetimeFigureOut">
              <a:rPr lang="en-US" smtClean="0"/>
              <a:t>1/15/2015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7C1426-1426-4064-BD1F-AD206C4CB0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9424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228600" indent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457200" indent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685800" indent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914400" indent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95400"/>
            <a:ext cx="7772400" cy="1470025"/>
          </a:xfrm>
        </p:spPr>
        <p:txBody>
          <a:bodyPr>
            <a:normAutofit/>
          </a:bodyPr>
          <a:lstStyle>
            <a:lvl1pPr>
              <a:defRPr sz="3600" b="1">
                <a:latin typeface="Palatino Linotype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051175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400" b="1">
                <a:solidFill>
                  <a:schemeClr val="tx1">
                    <a:tint val="75000"/>
                  </a:schemeClr>
                </a:solidFill>
                <a:latin typeface="Palatino Linotype" pitchFamily="18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7408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>
            <a:lvl1pPr>
              <a:defRPr sz="2800" b="1">
                <a:latin typeface="Palatino Linotype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95400"/>
            <a:ext cx="8229600" cy="4525963"/>
          </a:xfrm>
        </p:spPr>
        <p:txBody>
          <a:bodyPr vert="eaVert">
            <a:normAutofit/>
          </a:bodyPr>
          <a:lstStyle>
            <a:lvl1pPr>
              <a:defRPr sz="2000">
                <a:latin typeface="Palatino Linotype" pitchFamily="18" charset="0"/>
              </a:defRPr>
            </a:lvl1pPr>
            <a:lvl2pPr>
              <a:defRPr sz="1800">
                <a:latin typeface="Palatino Linotype" pitchFamily="18" charset="0"/>
              </a:defRPr>
            </a:lvl2pPr>
            <a:lvl3pPr>
              <a:defRPr sz="1600">
                <a:latin typeface="Palatino Linotype" pitchFamily="18" charset="0"/>
              </a:defRPr>
            </a:lvl3pPr>
            <a:lvl4pPr>
              <a:defRPr sz="1400">
                <a:latin typeface="Palatino Linotype" pitchFamily="18" charset="0"/>
              </a:defRPr>
            </a:lvl4pPr>
            <a:lvl5pPr>
              <a:defRPr sz="1400">
                <a:latin typeface="Palatino Linotype" pitchFamily="18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3200400" y="6477000"/>
            <a:ext cx="2895600" cy="244475"/>
          </a:xfrm>
          <a:prstGeom prst="rect">
            <a:avLst/>
          </a:prstGeom>
        </p:spPr>
        <p:txBody>
          <a:bodyPr/>
          <a:lstStyle>
            <a:lvl1pPr algn="ctr">
              <a:defRPr sz="900">
                <a:latin typeface="Palatino Linotype" pitchFamily="18" charset="0"/>
              </a:defRPr>
            </a:lvl1pPr>
          </a:lstStyle>
          <a:p>
            <a:r>
              <a:rPr lang="en-US" smtClean="0"/>
              <a:t>DRAFT -- FOR DISCUSSION ONLY -- DRAFT</a:t>
            </a:r>
            <a:endParaRPr lang="en-US" dirty="0"/>
          </a:p>
        </p:txBody>
      </p:sp>
      <p:sp>
        <p:nvSpPr>
          <p:cNvPr id="1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7620000" y="6477000"/>
            <a:ext cx="1066800" cy="244475"/>
          </a:xfrm>
          <a:prstGeom prst="rect">
            <a:avLst/>
          </a:prstGeom>
        </p:spPr>
        <p:txBody>
          <a:bodyPr/>
          <a:lstStyle>
            <a:lvl1pPr algn="r">
              <a:defRPr sz="900">
                <a:latin typeface="Palatino Linotype" pitchFamily="18" charset="0"/>
              </a:defRPr>
            </a:lvl1pPr>
          </a:lstStyle>
          <a:p>
            <a:fld id="{89FB39B1-0FC5-4E21-B9D7-A669BA6367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9971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96200" y="274639"/>
            <a:ext cx="990600" cy="5668962"/>
          </a:xfrm>
        </p:spPr>
        <p:txBody>
          <a:bodyPr vert="eaVert">
            <a:normAutofit/>
          </a:bodyPr>
          <a:lstStyle>
            <a:lvl1pPr>
              <a:defRPr sz="2800">
                <a:latin typeface="Palatino Linotype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274639"/>
            <a:ext cx="6324600" cy="5668962"/>
          </a:xfrm>
        </p:spPr>
        <p:txBody>
          <a:bodyPr vert="eaVert">
            <a:normAutofit/>
          </a:bodyPr>
          <a:lstStyle>
            <a:lvl1pPr marL="342900" indent="-342900">
              <a:buFont typeface="Wingdings" pitchFamily="2" charset="2"/>
              <a:buChar char="§"/>
              <a:defRPr sz="2000">
                <a:latin typeface="Palatino Linotype" pitchFamily="18" charset="0"/>
              </a:defRPr>
            </a:lvl1pPr>
            <a:lvl2pPr>
              <a:defRPr sz="1800">
                <a:latin typeface="Palatino Linotype" pitchFamily="18" charset="0"/>
              </a:defRPr>
            </a:lvl2pPr>
            <a:lvl3pPr>
              <a:defRPr sz="1600">
                <a:latin typeface="Palatino Linotype" pitchFamily="18" charset="0"/>
              </a:defRPr>
            </a:lvl3pPr>
            <a:lvl4pPr>
              <a:defRPr sz="1400">
                <a:latin typeface="Palatino Linotype" pitchFamily="18" charset="0"/>
              </a:defRPr>
            </a:lvl4pPr>
            <a:lvl5pPr>
              <a:defRPr sz="1400">
                <a:latin typeface="Palatino Linotype" pitchFamily="18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3200400" y="6477000"/>
            <a:ext cx="2895600" cy="244475"/>
          </a:xfrm>
          <a:prstGeom prst="rect">
            <a:avLst/>
          </a:prstGeom>
        </p:spPr>
        <p:txBody>
          <a:bodyPr/>
          <a:lstStyle>
            <a:lvl1pPr algn="ctr">
              <a:defRPr sz="900">
                <a:latin typeface="Palatino Linotype" pitchFamily="18" charset="0"/>
              </a:defRPr>
            </a:lvl1pPr>
          </a:lstStyle>
          <a:p>
            <a:r>
              <a:rPr lang="en-US" smtClean="0"/>
              <a:t>DRAFT -- FOR DISCUSSION ONLY -- DRAFT</a:t>
            </a:r>
            <a:endParaRPr lang="en-US" dirty="0"/>
          </a:p>
        </p:txBody>
      </p:sp>
      <p:sp>
        <p:nvSpPr>
          <p:cNvPr id="1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7620000" y="6477000"/>
            <a:ext cx="1066800" cy="244475"/>
          </a:xfrm>
          <a:prstGeom prst="rect">
            <a:avLst/>
          </a:prstGeom>
        </p:spPr>
        <p:txBody>
          <a:bodyPr/>
          <a:lstStyle>
            <a:lvl1pPr algn="r">
              <a:defRPr sz="900">
                <a:latin typeface="Palatino Linotype" pitchFamily="18" charset="0"/>
              </a:defRPr>
            </a:lvl1pPr>
          </a:lstStyle>
          <a:p>
            <a:fld id="{89FB39B1-0FC5-4E21-B9D7-A669BA6367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0095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DRAFT -- FOR DISCUSSION ONLY -- DRAFT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9FB39B1-0FC5-4E21-B9D7-A669BA6367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0619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648200"/>
          </a:xfrm>
        </p:spPr>
        <p:txBody>
          <a:bodyPr>
            <a:normAutofit/>
          </a:bodyPr>
          <a:lstStyle>
            <a:lvl1pPr marL="233363" indent="-233363">
              <a:buFont typeface="Wingdings" pitchFamily="2" charset="2"/>
              <a:buChar char="§"/>
              <a:defRPr sz="2000">
                <a:latin typeface="Palatino Linotype" pitchFamily="18" charset="0"/>
              </a:defRPr>
            </a:lvl1pPr>
            <a:lvl2pPr marL="512763" indent="-227013">
              <a:tabLst/>
              <a:defRPr sz="1800">
                <a:latin typeface="Palatino Linotype" pitchFamily="18" charset="0"/>
              </a:defRPr>
            </a:lvl2pPr>
            <a:lvl3pPr marL="801688" indent="-228600">
              <a:defRPr sz="1600">
                <a:latin typeface="Palatino Linotype" pitchFamily="18" charset="0"/>
              </a:defRPr>
            </a:lvl3pPr>
            <a:lvl4pPr marL="1087438" indent="-228600">
              <a:defRPr sz="1400">
                <a:latin typeface="Palatino Linotype" pitchFamily="18" charset="0"/>
              </a:defRPr>
            </a:lvl4pPr>
            <a:lvl5pPr marL="1374775" indent="-228600">
              <a:defRPr sz="1400">
                <a:latin typeface="Palatino Linotype" pitchFamily="18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3200400" y="6477000"/>
            <a:ext cx="2895600" cy="244475"/>
          </a:xfrm>
          <a:prstGeom prst="rect">
            <a:avLst/>
          </a:prstGeom>
        </p:spPr>
        <p:txBody>
          <a:bodyPr/>
          <a:lstStyle>
            <a:lvl1pPr algn="ctr">
              <a:defRPr sz="900">
                <a:latin typeface="Palatino Linotype" pitchFamily="18" charset="0"/>
              </a:defRPr>
            </a:lvl1pPr>
          </a:lstStyle>
          <a:p>
            <a:r>
              <a:rPr lang="en-US" smtClean="0"/>
              <a:t>DRAFT -- FOR DISCUSSION ONLY -- DRAFT</a:t>
            </a:r>
            <a:endParaRPr lang="en-US" dirty="0"/>
          </a:p>
        </p:txBody>
      </p:sp>
      <p:sp>
        <p:nvSpPr>
          <p:cNvPr id="1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7620000" y="6477000"/>
            <a:ext cx="1066800" cy="244475"/>
          </a:xfrm>
          <a:prstGeom prst="rect">
            <a:avLst/>
          </a:prstGeom>
        </p:spPr>
        <p:txBody>
          <a:bodyPr/>
          <a:lstStyle>
            <a:lvl1pPr algn="r">
              <a:defRPr sz="900">
                <a:latin typeface="Palatino Linotype" pitchFamily="18" charset="0"/>
              </a:defRPr>
            </a:lvl1pPr>
          </a:lstStyle>
          <a:p>
            <a:fld id="{89FB39B1-0FC5-4E21-B9D7-A669BA63677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0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90487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>
            <a:normAutofit/>
          </a:bodyPr>
          <a:lstStyle>
            <a:lvl1pPr algn="l">
              <a:defRPr sz="2400" b="1" cap="all">
                <a:latin typeface="Palatino Linotype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>
            <a:normAutofit/>
          </a:bodyPr>
          <a:lstStyle>
            <a:lvl1pPr marL="0" indent="0">
              <a:buNone/>
              <a:defRPr sz="1800" b="1">
                <a:solidFill>
                  <a:schemeClr val="tx1">
                    <a:tint val="75000"/>
                  </a:schemeClr>
                </a:solidFill>
                <a:latin typeface="Palatino Linotype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6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3200400" y="6477000"/>
            <a:ext cx="2895600" cy="244475"/>
          </a:xfrm>
          <a:prstGeom prst="rect">
            <a:avLst/>
          </a:prstGeom>
        </p:spPr>
        <p:txBody>
          <a:bodyPr/>
          <a:lstStyle>
            <a:lvl1pPr algn="ctr">
              <a:defRPr sz="900">
                <a:latin typeface="Palatino Linotype" pitchFamily="18" charset="0"/>
              </a:defRPr>
            </a:lvl1pPr>
          </a:lstStyle>
          <a:p>
            <a:r>
              <a:rPr lang="en-US" smtClean="0"/>
              <a:t>DRAFT -- FOR DISCUSSION ONLY -- DRAFT</a:t>
            </a:r>
            <a:endParaRPr lang="en-US" dirty="0"/>
          </a:p>
        </p:txBody>
      </p:sp>
      <p:sp>
        <p:nvSpPr>
          <p:cNvPr id="1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7620000" y="6477000"/>
            <a:ext cx="1066800" cy="244475"/>
          </a:xfrm>
          <a:prstGeom prst="rect">
            <a:avLst/>
          </a:prstGeom>
        </p:spPr>
        <p:txBody>
          <a:bodyPr/>
          <a:lstStyle>
            <a:lvl1pPr algn="r">
              <a:defRPr sz="900">
                <a:latin typeface="Palatino Linotype" pitchFamily="18" charset="0"/>
              </a:defRPr>
            </a:lvl1pPr>
          </a:lstStyle>
          <a:p>
            <a:fld id="{89FB39B1-0FC5-4E21-B9D7-A669BA6367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0625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4038600" cy="4525963"/>
          </a:xfrm>
        </p:spPr>
        <p:txBody>
          <a:bodyPr>
            <a:normAutofit/>
          </a:bodyPr>
          <a:lstStyle>
            <a:lvl1pPr marL="233363" indent="-233363">
              <a:buFont typeface="Wingdings" pitchFamily="2" charset="2"/>
              <a:buChar char="§"/>
              <a:defRPr sz="2000">
                <a:latin typeface="Palatino Linotype" pitchFamily="18" charset="0"/>
              </a:defRPr>
            </a:lvl1pPr>
            <a:lvl2pPr marL="573088" indent="-227013">
              <a:defRPr sz="1800">
                <a:latin typeface="Palatino Linotype" pitchFamily="18" charset="0"/>
              </a:defRPr>
            </a:lvl2pPr>
            <a:lvl3pPr marL="852488" indent="-228600">
              <a:defRPr sz="1600">
                <a:latin typeface="Palatino Linotype" pitchFamily="18" charset="0"/>
              </a:defRPr>
            </a:lvl3pPr>
            <a:lvl4pPr marL="1146175" indent="-228600">
              <a:defRPr sz="1400">
                <a:latin typeface="Palatino Linotype" pitchFamily="18" charset="0"/>
              </a:defRPr>
            </a:lvl4pPr>
            <a:lvl5pPr marL="1485900" indent="-228600">
              <a:defRPr sz="1400">
                <a:latin typeface="Palatino Linotype" pitchFamily="18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3200400" y="6477000"/>
            <a:ext cx="2895600" cy="244475"/>
          </a:xfrm>
          <a:prstGeom prst="rect">
            <a:avLst/>
          </a:prstGeom>
        </p:spPr>
        <p:txBody>
          <a:bodyPr/>
          <a:lstStyle>
            <a:lvl1pPr algn="ctr">
              <a:defRPr sz="900">
                <a:latin typeface="Palatino Linotype" pitchFamily="18" charset="0"/>
              </a:defRPr>
            </a:lvl1pPr>
          </a:lstStyle>
          <a:p>
            <a:r>
              <a:rPr lang="en-US" smtClean="0"/>
              <a:t>DRAFT -- FOR DISCUSSION ONLY -- DRAFT</a:t>
            </a:r>
            <a:endParaRPr lang="en-US" dirty="0"/>
          </a:p>
        </p:txBody>
      </p:sp>
      <p:sp>
        <p:nvSpPr>
          <p:cNvPr id="18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7620000" y="6477000"/>
            <a:ext cx="1066800" cy="244475"/>
          </a:xfrm>
          <a:prstGeom prst="rect">
            <a:avLst/>
          </a:prstGeom>
        </p:spPr>
        <p:txBody>
          <a:bodyPr/>
          <a:lstStyle>
            <a:lvl1pPr algn="r">
              <a:defRPr sz="900">
                <a:latin typeface="Palatino Linotype" pitchFamily="18" charset="0"/>
              </a:defRPr>
            </a:lvl1pPr>
          </a:lstStyle>
          <a:p>
            <a:fld id="{89FB39B1-0FC5-4E21-B9D7-A669BA63677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9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20" name="Content Placeholder 2"/>
          <p:cNvSpPr>
            <a:spLocks noGrp="1"/>
          </p:cNvSpPr>
          <p:nvPr>
            <p:ph sz="half" idx="10"/>
          </p:nvPr>
        </p:nvSpPr>
        <p:spPr>
          <a:xfrm>
            <a:off x="4648200" y="1371600"/>
            <a:ext cx="4038600" cy="4525963"/>
          </a:xfrm>
        </p:spPr>
        <p:txBody>
          <a:bodyPr>
            <a:normAutofit/>
          </a:bodyPr>
          <a:lstStyle>
            <a:lvl1pPr marL="233363" indent="-233363">
              <a:buFont typeface="Wingdings" pitchFamily="2" charset="2"/>
              <a:buChar char="§"/>
              <a:defRPr sz="2000">
                <a:latin typeface="Palatino Linotype" pitchFamily="18" charset="0"/>
              </a:defRPr>
            </a:lvl1pPr>
            <a:lvl2pPr marL="573088" indent="-227013">
              <a:defRPr sz="1800">
                <a:latin typeface="Palatino Linotype" pitchFamily="18" charset="0"/>
              </a:defRPr>
            </a:lvl2pPr>
            <a:lvl3pPr marL="852488" indent="-228600">
              <a:defRPr sz="1600">
                <a:latin typeface="Palatino Linotype" pitchFamily="18" charset="0"/>
              </a:defRPr>
            </a:lvl3pPr>
            <a:lvl4pPr marL="1146175" indent="-228600">
              <a:defRPr sz="1400">
                <a:latin typeface="Palatino Linotype" pitchFamily="18" charset="0"/>
              </a:defRPr>
            </a:lvl4pPr>
            <a:lvl5pPr marL="1485900" indent="-228600">
              <a:defRPr sz="1400">
                <a:latin typeface="Palatino Linotype" pitchFamily="18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69402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>
            <a:lvl1pPr>
              <a:defRPr sz="2800" b="1">
                <a:latin typeface="Palatino Linotype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52550"/>
            <a:ext cx="4040188" cy="639762"/>
          </a:xfrm>
        </p:spPr>
        <p:txBody>
          <a:bodyPr anchor="b">
            <a:normAutofit/>
          </a:bodyPr>
          <a:lstStyle>
            <a:lvl1pPr marL="0" indent="0">
              <a:buNone/>
              <a:defRPr sz="1800" b="1">
                <a:latin typeface="Palatino Linotype" pitchFamily="18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992312"/>
            <a:ext cx="4040188" cy="3951288"/>
          </a:xfrm>
        </p:spPr>
        <p:txBody>
          <a:bodyPr>
            <a:normAutofit/>
          </a:bodyPr>
          <a:lstStyle>
            <a:lvl1pPr>
              <a:defRPr sz="1800">
                <a:latin typeface="Palatino Linotype" pitchFamily="18" charset="0"/>
              </a:defRPr>
            </a:lvl1pPr>
            <a:lvl2pPr marL="573088" indent="-227013">
              <a:defRPr sz="1600">
                <a:latin typeface="Palatino Linotype" pitchFamily="18" charset="0"/>
              </a:defRPr>
            </a:lvl2pPr>
            <a:lvl3pPr marL="801688" indent="-228600">
              <a:defRPr sz="1400">
                <a:latin typeface="Palatino Linotype" pitchFamily="18" charset="0"/>
              </a:defRPr>
            </a:lvl3pPr>
            <a:lvl4pPr marL="1087438" indent="-228600">
              <a:defRPr sz="1200">
                <a:latin typeface="Palatino Linotype" pitchFamily="18" charset="0"/>
              </a:defRPr>
            </a:lvl4pPr>
            <a:lvl5pPr marL="1374775" indent="-228600">
              <a:tabLst/>
              <a:defRPr sz="1200">
                <a:latin typeface="Palatino Linotype" pitchFamily="18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352550"/>
            <a:ext cx="4041775" cy="639762"/>
          </a:xfrm>
        </p:spPr>
        <p:txBody>
          <a:bodyPr anchor="b">
            <a:normAutofit/>
          </a:bodyPr>
          <a:lstStyle>
            <a:lvl1pPr marL="0" indent="0">
              <a:buNone/>
              <a:defRPr sz="1800" b="1">
                <a:latin typeface="Palatino Linotype" pitchFamily="18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9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3200400" y="6477000"/>
            <a:ext cx="2895600" cy="244475"/>
          </a:xfrm>
          <a:prstGeom prst="rect">
            <a:avLst/>
          </a:prstGeom>
        </p:spPr>
        <p:txBody>
          <a:bodyPr/>
          <a:lstStyle>
            <a:lvl1pPr algn="ctr">
              <a:defRPr sz="900">
                <a:latin typeface="Palatino Linotype" pitchFamily="18" charset="0"/>
              </a:defRPr>
            </a:lvl1pPr>
          </a:lstStyle>
          <a:p>
            <a:r>
              <a:rPr lang="en-US" smtClean="0"/>
              <a:t>DRAFT -- FOR DISCUSSION ONLY -- DRAFT</a:t>
            </a:r>
            <a:endParaRPr lang="en-US" dirty="0"/>
          </a:p>
        </p:txBody>
      </p:sp>
      <p:sp>
        <p:nvSpPr>
          <p:cNvPr id="20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7620000" y="6477000"/>
            <a:ext cx="1066800" cy="244475"/>
          </a:xfrm>
          <a:prstGeom prst="rect">
            <a:avLst/>
          </a:prstGeom>
        </p:spPr>
        <p:txBody>
          <a:bodyPr/>
          <a:lstStyle>
            <a:lvl1pPr algn="r">
              <a:defRPr sz="900">
                <a:latin typeface="Palatino Linotype" pitchFamily="18" charset="0"/>
              </a:defRPr>
            </a:lvl1pPr>
          </a:lstStyle>
          <a:p>
            <a:fld id="{89FB39B1-0FC5-4E21-B9D7-A669BA63677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Content Placeholder 3"/>
          <p:cNvSpPr>
            <a:spLocks noGrp="1"/>
          </p:cNvSpPr>
          <p:nvPr>
            <p:ph sz="half" idx="12"/>
          </p:nvPr>
        </p:nvSpPr>
        <p:spPr>
          <a:xfrm>
            <a:off x="4648200" y="1992312"/>
            <a:ext cx="4040188" cy="3951288"/>
          </a:xfrm>
        </p:spPr>
        <p:txBody>
          <a:bodyPr>
            <a:normAutofit/>
          </a:bodyPr>
          <a:lstStyle>
            <a:lvl1pPr>
              <a:defRPr sz="1800">
                <a:latin typeface="Palatino Linotype" pitchFamily="18" charset="0"/>
              </a:defRPr>
            </a:lvl1pPr>
            <a:lvl2pPr marL="573088" indent="-227013">
              <a:defRPr sz="1600">
                <a:latin typeface="Palatino Linotype" pitchFamily="18" charset="0"/>
              </a:defRPr>
            </a:lvl2pPr>
            <a:lvl3pPr marL="801688" indent="-228600">
              <a:defRPr sz="1400">
                <a:latin typeface="Palatino Linotype" pitchFamily="18" charset="0"/>
              </a:defRPr>
            </a:lvl3pPr>
            <a:lvl4pPr marL="1087438" indent="-228600">
              <a:defRPr sz="1200">
                <a:latin typeface="Palatino Linotype" pitchFamily="18" charset="0"/>
              </a:defRPr>
            </a:lvl4pPr>
            <a:lvl5pPr marL="1374775" indent="-228600">
              <a:tabLst/>
              <a:defRPr sz="1200">
                <a:latin typeface="Palatino Linotype" pitchFamily="18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67494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>
            <a:lvl1pPr>
              <a:defRPr sz="2800" b="1">
                <a:latin typeface="Palatino Linotype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2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3200400" y="6477000"/>
            <a:ext cx="2895600" cy="244475"/>
          </a:xfrm>
          <a:prstGeom prst="rect">
            <a:avLst/>
          </a:prstGeom>
        </p:spPr>
        <p:txBody>
          <a:bodyPr/>
          <a:lstStyle>
            <a:lvl1pPr algn="ctr">
              <a:defRPr sz="900">
                <a:latin typeface="Palatino Linotype" pitchFamily="18" charset="0"/>
              </a:defRPr>
            </a:lvl1pPr>
          </a:lstStyle>
          <a:p>
            <a:r>
              <a:rPr lang="en-US" smtClean="0"/>
              <a:t>DRAFT -- FOR DISCUSSION ONLY -- DRAFT</a:t>
            </a:r>
            <a:endParaRPr lang="en-US" dirty="0"/>
          </a:p>
        </p:txBody>
      </p:sp>
      <p:sp>
        <p:nvSpPr>
          <p:cNvPr id="13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7620000" y="6477000"/>
            <a:ext cx="1066800" cy="244475"/>
          </a:xfrm>
          <a:prstGeom prst="rect">
            <a:avLst/>
          </a:prstGeom>
        </p:spPr>
        <p:txBody>
          <a:bodyPr/>
          <a:lstStyle>
            <a:lvl1pPr algn="r">
              <a:defRPr sz="900">
                <a:latin typeface="Palatino Linotype" pitchFamily="18" charset="0"/>
              </a:defRPr>
            </a:lvl1pPr>
          </a:lstStyle>
          <a:p>
            <a:fld id="{89FB39B1-0FC5-4E21-B9D7-A669BA6367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5536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3200400" y="6477000"/>
            <a:ext cx="2895600" cy="244475"/>
          </a:xfrm>
          <a:prstGeom prst="rect">
            <a:avLst/>
          </a:prstGeom>
        </p:spPr>
        <p:txBody>
          <a:bodyPr/>
          <a:lstStyle>
            <a:lvl1pPr algn="ctr">
              <a:defRPr sz="1000">
                <a:latin typeface="Palatino Linotype" pitchFamily="18" charset="0"/>
              </a:defRPr>
            </a:lvl1pPr>
          </a:lstStyle>
          <a:p>
            <a:r>
              <a:rPr lang="en-US" smtClean="0"/>
              <a:t>DRAFT -- FOR DISCUSSION ONLY -- DRAFT</a:t>
            </a:r>
            <a:endParaRPr lang="en-US" dirty="0"/>
          </a:p>
        </p:txBody>
      </p:sp>
      <p:sp>
        <p:nvSpPr>
          <p:cNvPr id="12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7620000" y="6477000"/>
            <a:ext cx="1066800" cy="244475"/>
          </a:xfrm>
          <a:prstGeom prst="rect">
            <a:avLst/>
          </a:prstGeom>
        </p:spPr>
        <p:txBody>
          <a:bodyPr/>
          <a:lstStyle>
            <a:lvl1pPr algn="r">
              <a:defRPr sz="1000">
                <a:latin typeface="Palatino Linotype" pitchFamily="18" charset="0"/>
              </a:defRPr>
            </a:lvl1pPr>
          </a:lstStyle>
          <a:p>
            <a:fld id="{89FB39B1-0FC5-4E21-B9D7-A669BA6367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8843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normAutofit/>
          </a:bodyPr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670550"/>
          </a:xfrm>
        </p:spPr>
        <p:txBody>
          <a:bodyPr>
            <a:normAutofit/>
          </a:bodyPr>
          <a:lstStyle>
            <a:lvl1pPr>
              <a:defRPr sz="2000"/>
            </a:lvl1pPr>
            <a:lvl2pPr marL="512763" indent="-227013">
              <a:defRPr sz="1800"/>
            </a:lvl2pPr>
            <a:lvl3pPr marL="801688" indent="-228600">
              <a:defRPr sz="1600"/>
            </a:lvl3pPr>
            <a:lvl4pPr marL="1144588" indent="-227013">
              <a:defRPr sz="1400"/>
            </a:lvl4pPr>
            <a:lvl5pPr marL="1425575" indent="-228600"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54474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3200400" y="6477000"/>
            <a:ext cx="2895600" cy="244475"/>
          </a:xfrm>
          <a:prstGeom prst="rect">
            <a:avLst/>
          </a:prstGeom>
        </p:spPr>
        <p:txBody>
          <a:bodyPr/>
          <a:lstStyle>
            <a:lvl1pPr algn="ctr">
              <a:defRPr sz="900">
                <a:latin typeface="Palatino Linotype" pitchFamily="18" charset="0"/>
              </a:defRPr>
            </a:lvl1pPr>
          </a:lstStyle>
          <a:p>
            <a:r>
              <a:rPr lang="en-US" smtClean="0"/>
              <a:t>DRAFT -- FOR DISCUSSION ONLY -- DRAFT</a:t>
            </a:r>
            <a:endParaRPr lang="en-US" dirty="0"/>
          </a:p>
        </p:txBody>
      </p:sp>
      <p:sp>
        <p:nvSpPr>
          <p:cNvPr id="1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7620000" y="6477000"/>
            <a:ext cx="1066800" cy="244475"/>
          </a:xfrm>
          <a:prstGeom prst="rect">
            <a:avLst/>
          </a:prstGeom>
        </p:spPr>
        <p:txBody>
          <a:bodyPr/>
          <a:lstStyle>
            <a:lvl1pPr algn="r">
              <a:defRPr sz="900">
                <a:latin typeface="Palatino Linotype" pitchFamily="18" charset="0"/>
              </a:defRPr>
            </a:lvl1pPr>
          </a:lstStyle>
          <a:p>
            <a:fld id="{89FB39B1-0FC5-4E21-B9D7-A669BA6367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0976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645025"/>
            <a:ext cx="5486400" cy="566738"/>
          </a:xfrm>
        </p:spPr>
        <p:txBody>
          <a:bodyPr anchor="b"/>
          <a:lstStyle>
            <a:lvl1pPr algn="l">
              <a:defRPr sz="2000" b="1">
                <a:latin typeface="Palatino Linotype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7200"/>
            <a:ext cx="5486400" cy="4114800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latin typeface="Palatino Linotype" pitchFamily="18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211763"/>
            <a:ext cx="5486400" cy="804862"/>
          </a:xfrm>
        </p:spPr>
        <p:txBody>
          <a:bodyPr/>
          <a:lstStyle>
            <a:lvl1pPr marL="0" indent="0">
              <a:buNone/>
              <a:defRPr sz="1400">
                <a:latin typeface="Palatino Linotype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3200400" y="6477000"/>
            <a:ext cx="2895600" cy="244475"/>
          </a:xfrm>
          <a:prstGeom prst="rect">
            <a:avLst/>
          </a:prstGeom>
        </p:spPr>
        <p:txBody>
          <a:bodyPr/>
          <a:lstStyle>
            <a:lvl1pPr algn="ctr">
              <a:defRPr sz="900">
                <a:latin typeface="Palatino Linotype" pitchFamily="18" charset="0"/>
              </a:defRPr>
            </a:lvl1pPr>
          </a:lstStyle>
          <a:p>
            <a:r>
              <a:rPr lang="en-US" smtClean="0"/>
              <a:t>DRAFT -- FOR DISCUSSION ONLY -- DRAFT</a:t>
            </a:r>
            <a:endParaRPr lang="en-US" dirty="0"/>
          </a:p>
        </p:txBody>
      </p:sp>
      <p:sp>
        <p:nvSpPr>
          <p:cNvPr id="18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7620000" y="6477000"/>
            <a:ext cx="1066800" cy="244475"/>
          </a:xfrm>
          <a:prstGeom prst="rect">
            <a:avLst/>
          </a:prstGeom>
        </p:spPr>
        <p:txBody>
          <a:bodyPr/>
          <a:lstStyle>
            <a:lvl1pPr algn="r">
              <a:defRPr sz="900">
                <a:latin typeface="Palatino Linotype" pitchFamily="18" charset="0"/>
              </a:defRPr>
            </a:lvl1pPr>
          </a:lstStyle>
          <a:p>
            <a:fld id="{89FB39B1-0FC5-4E21-B9D7-A669BA6367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7786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716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3200400" y="6477000"/>
            <a:ext cx="2895600" cy="244475"/>
          </a:xfrm>
          <a:prstGeom prst="rect">
            <a:avLst/>
          </a:prstGeom>
        </p:spPr>
        <p:txBody>
          <a:bodyPr/>
          <a:lstStyle>
            <a:lvl1pPr algn="ctr">
              <a:defRPr sz="900">
                <a:latin typeface="Palatino Linotype" pitchFamily="18" charset="0"/>
              </a:defRPr>
            </a:lvl1pPr>
          </a:lstStyle>
          <a:p>
            <a:r>
              <a:rPr lang="en-US" smtClean="0"/>
              <a:t>DRAFT -- FOR DISCUSSION ONLY -- DRAFT</a:t>
            </a:r>
            <a:endParaRPr lang="en-US" dirty="0"/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7620000" y="6477000"/>
            <a:ext cx="1066800" cy="244475"/>
          </a:xfrm>
          <a:prstGeom prst="rect">
            <a:avLst/>
          </a:prstGeom>
        </p:spPr>
        <p:txBody>
          <a:bodyPr/>
          <a:lstStyle>
            <a:lvl1pPr algn="r">
              <a:defRPr sz="900">
                <a:latin typeface="Palatino Linotype" pitchFamily="18" charset="0"/>
              </a:defRPr>
            </a:lvl1pPr>
          </a:lstStyle>
          <a:p>
            <a:fld id="{89FB39B1-0FC5-4E21-B9D7-A669BA63677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243840" y="6096000"/>
            <a:ext cx="8671560" cy="566410"/>
            <a:chOff x="243840" y="6096000"/>
            <a:chExt cx="8671560" cy="566410"/>
          </a:xfrm>
        </p:grpSpPr>
        <p:sp>
          <p:nvSpPr>
            <p:cNvPr id="14" name="TextBox 13"/>
            <p:cNvSpPr txBox="1"/>
            <p:nvPr userDrawn="1"/>
          </p:nvSpPr>
          <p:spPr>
            <a:xfrm>
              <a:off x="609600" y="6400800"/>
              <a:ext cx="2514600" cy="26161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800" b="1" dirty="0" smtClean="0">
                  <a:solidFill>
                    <a:srgbClr val="002060"/>
                  </a:solidFill>
                  <a:latin typeface="Palatino Linotype" panose="02040502050505030304" pitchFamily="18" charset="0"/>
                </a:rPr>
                <a:t>INTERNATIONAL DZOGCHEN COMMUNITY</a:t>
              </a:r>
              <a:r>
                <a:rPr lang="en-US" sz="800" b="1" baseline="0" dirty="0" smtClean="0">
                  <a:solidFill>
                    <a:srgbClr val="002060"/>
                  </a:solidFill>
                  <a:latin typeface="Palatino Linotype" panose="02040502050505030304" pitchFamily="18" charset="0"/>
                </a:rPr>
                <a:t> </a:t>
              </a:r>
            </a:p>
            <a:p>
              <a:r>
                <a:rPr lang="en-US" sz="900" b="1" baseline="0" dirty="0" smtClean="0">
                  <a:solidFill>
                    <a:srgbClr val="00B0F0"/>
                  </a:solidFill>
                  <a:latin typeface="Palatino Linotype" panose="02040502050505030304" pitchFamily="18" charset="0"/>
                </a:rPr>
                <a:t>INTERNATIONAL GAKYIL</a:t>
              </a:r>
              <a:endParaRPr lang="en-US" sz="900" b="1" dirty="0">
                <a:solidFill>
                  <a:srgbClr val="00B0F0"/>
                </a:solidFill>
                <a:latin typeface="Palatino Linotype" panose="02040502050505030304" pitchFamily="18" charset="0"/>
              </a:endParaRPr>
            </a:p>
          </p:txBody>
        </p:sp>
        <p:grpSp>
          <p:nvGrpSpPr>
            <p:cNvPr id="4" name="Group 3"/>
            <p:cNvGrpSpPr/>
            <p:nvPr userDrawn="1"/>
          </p:nvGrpSpPr>
          <p:grpSpPr>
            <a:xfrm>
              <a:off x="243840" y="6096000"/>
              <a:ext cx="8671560" cy="365760"/>
              <a:chOff x="243840" y="6172200"/>
              <a:chExt cx="8671560" cy="365760"/>
            </a:xfrm>
          </p:grpSpPr>
          <p:grpSp>
            <p:nvGrpSpPr>
              <p:cNvPr id="9" name="Group 8"/>
              <p:cNvGrpSpPr/>
              <p:nvPr userDrawn="1"/>
            </p:nvGrpSpPr>
            <p:grpSpPr>
              <a:xfrm>
                <a:off x="304800" y="6278880"/>
                <a:ext cx="8610600" cy="152400"/>
                <a:chOff x="304800" y="6248400"/>
                <a:chExt cx="8610600" cy="152400"/>
              </a:xfrm>
            </p:grpSpPr>
            <p:cxnSp>
              <p:nvCxnSpPr>
                <p:cNvPr id="10" name="Straight Connector 9"/>
                <p:cNvCxnSpPr/>
                <p:nvPr userDrawn="1"/>
              </p:nvCxnSpPr>
              <p:spPr>
                <a:xfrm>
                  <a:off x="304800" y="6248400"/>
                  <a:ext cx="8610600" cy="0"/>
                </a:xfrm>
                <a:prstGeom prst="line">
                  <a:avLst/>
                </a:prstGeom>
                <a:ln w="19050"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" name="Straight Connector 10"/>
                <p:cNvCxnSpPr/>
                <p:nvPr userDrawn="1"/>
              </p:nvCxnSpPr>
              <p:spPr>
                <a:xfrm>
                  <a:off x="304800" y="6299200"/>
                  <a:ext cx="8610600" cy="0"/>
                </a:xfrm>
                <a:prstGeom prst="line">
                  <a:avLst/>
                </a:prstGeom>
                <a:ln w="19050">
                  <a:solidFill>
                    <a:srgbClr val="0074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11"/>
                <p:cNvCxnSpPr/>
                <p:nvPr userDrawn="1"/>
              </p:nvCxnSpPr>
              <p:spPr>
                <a:xfrm>
                  <a:off x="304800" y="6350000"/>
                  <a:ext cx="8610600" cy="0"/>
                </a:xfrm>
                <a:prstGeom prst="line">
                  <a:avLst/>
                </a:prstGeom>
                <a:ln w="19050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12"/>
                <p:cNvCxnSpPr/>
                <p:nvPr userDrawn="1"/>
              </p:nvCxnSpPr>
              <p:spPr>
                <a:xfrm>
                  <a:off x="304800" y="6400800"/>
                  <a:ext cx="8610600" cy="0"/>
                </a:xfrm>
                <a:prstGeom prst="line">
                  <a:avLst/>
                </a:prstGeom>
                <a:ln w="19050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pic>
            <p:nvPicPr>
              <p:cNvPr id="15" name="Picture 14"/>
              <p:cNvPicPr>
                <a:picLocks noChangeAspect="1"/>
              </p:cNvPicPr>
              <p:nvPr userDrawn="1"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3840" y="6172200"/>
                <a:ext cx="365760" cy="365760"/>
              </a:xfrm>
              <a:prstGeom prst="rect">
                <a:avLst/>
              </a:prstGeom>
            </p:spPr>
          </p:pic>
        </p:grpSp>
        <p:sp>
          <p:nvSpPr>
            <p:cNvPr id="5" name="TextBox 4"/>
            <p:cNvSpPr txBox="1"/>
            <p:nvPr userDrawn="1"/>
          </p:nvSpPr>
          <p:spPr>
            <a:xfrm>
              <a:off x="584810" y="6096000"/>
              <a:ext cx="100990" cy="123111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ctr"/>
              <a:r>
                <a:rPr lang="en-US" sz="800" dirty="0" smtClean="0">
                  <a:solidFill>
                    <a:srgbClr val="002060"/>
                  </a:solidFill>
                  <a:latin typeface="Palatino Linotype"/>
                </a:rPr>
                <a:t>™</a:t>
              </a:r>
              <a:endParaRPr lang="en-US" sz="800" dirty="0">
                <a:solidFill>
                  <a:srgbClr val="00206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04428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2800" b="1" kern="1200">
          <a:solidFill>
            <a:schemeClr val="tx1"/>
          </a:solidFill>
          <a:latin typeface="Palatino Linotype" pitchFamily="18" charset="0"/>
          <a:ea typeface="+mj-ea"/>
          <a:cs typeface="+mj-cs"/>
        </a:defRPr>
      </a:lvl1pPr>
    </p:titleStyle>
    <p:bodyStyle>
      <a:lvl1pPr marL="233363" indent="-233363" algn="l" defTabSz="914400" rtl="0" eaLnBrk="1" latinLnBrk="0" hangingPunct="1">
        <a:spcBef>
          <a:spcPct val="20000"/>
        </a:spcBef>
        <a:buFont typeface="Wingdings" pitchFamily="2" charset="2"/>
        <a:buChar char="§"/>
        <a:defRPr sz="2000" kern="1200">
          <a:solidFill>
            <a:schemeClr val="tx1"/>
          </a:solidFill>
          <a:latin typeface="Palatino Linotype" pitchFamily="18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Palatino Linotype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Palatino Linotype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400" kern="1200">
          <a:solidFill>
            <a:schemeClr val="tx1"/>
          </a:solidFill>
          <a:latin typeface="Palatino Linotype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400" kern="1200">
          <a:solidFill>
            <a:schemeClr val="tx1"/>
          </a:solidFill>
          <a:latin typeface="Palatino Linotype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1295400"/>
            <a:ext cx="8001000" cy="1470025"/>
          </a:xfrm>
        </p:spPr>
        <p:txBody>
          <a:bodyPr/>
          <a:lstStyle/>
          <a:p>
            <a:r>
              <a:rPr lang="en-US" dirty="0" smtClean="0">
                <a:solidFill>
                  <a:schemeClr val="tx2"/>
                </a:solidFill>
              </a:rPr>
              <a:t>International Dzogchen Community</a:t>
            </a:r>
            <a:br>
              <a:rPr lang="en-US" dirty="0" smtClean="0">
                <a:solidFill>
                  <a:schemeClr val="tx2"/>
                </a:solidFill>
              </a:rPr>
            </a:br>
            <a:r>
              <a:rPr lang="en-US" sz="3200" spc="400" dirty="0" smtClean="0">
                <a:solidFill>
                  <a:schemeClr val="tx2"/>
                </a:solidFill>
              </a:rPr>
              <a:t>International Gakyil</a:t>
            </a:r>
            <a:endParaRPr lang="en-US" spc="400" dirty="0">
              <a:solidFill>
                <a:schemeClr val="tx2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9700" y="3051175"/>
            <a:ext cx="6400800" cy="1752600"/>
          </a:xfrm>
        </p:spPr>
        <p:txBody>
          <a:bodyPr/>
          <a:lstStyle/>
          <a:p>
            <a:r>
              <a:rPr lang="en-US" sz="2800" dirty="0" smtClean="0">
                <a:solidFill>
                  <a:schemeClr val="tx2"/>
                </a:solidFill>
              </a:rPr>
              <a:t>2015 Strategic Priorities</a:t>
            </a:r>
            <a:endParaRPr lang="en-US" dirty="0">
              <a:solidFill>
                <a:schemeClr val="tx2"/>
              </a:solidFill>
            </a:endParaRPr>
          </a:p>
          <a:p>
            <a:endParaRPr lang="en-US" sz="1800" dirty="0" smtClean="0">
              <a:solidFill>
                <a:schemeClr val="tx2"/>
              </a:solidFill>
            </a:endParaRPr>
          </a:p>
          <a:p>
            <a:r>
              <a:rPr lang="en-US" sz="1800" dirty="0" smtClean="0">
                <a:solidFill>
                  <a:schemeClr val="tx2"/>
                </a:solidFill>
              </a:rPr>
              <a:t>Version 4 FINAL</a:t>
            </a:r>
          </a:p>
          <a:p>
            <a:r>
              <a:rPr lang="en-US" sz="1800" dirty="0" smtClean="0">
                <a:solidFill>
                  <a:schemeClr val="tx2"/>
                </a:solidFill>
              </a:rPr>
              <a:t>January 2015</a:t>
            </a:r>
            <a:endParaRPr lang="en-US" sz="1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89310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International Dzogchen Community (IDC)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9FB39B1-0FC5-4E21-B9D7-A669BA636770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17" name="Text Box 11"/>
          <p:cNvSpPr txBox="1">
            <a:spLocks noChangeArrowheads="1"/>
          </p:cNvSpPr>
          <p:nvPr/>
        </p:nvSpPr>
        <p:spPr bwMode="auto">
          <a:xfrm>
            <a:off x="3217862" y="1371600"/>
            <a:ext cx="2327276" cy="6111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2060"/>
            </a:solidFill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36000" tIns="72000" rIns="36000" bIns="72000" anchor="ctr"/>
          <a:lstStyle/>
          <a:p>
            <a:pPr algn="ctr" eaLnBrk="0" hangingPunct="0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de-CH" sz="800" b="1" dirty="0" smtClean="0">
                <a:solidFill>
                  <a:srgbClr val="002060"/>
                </a:solidFill>
                <a:latin typeface="Calibri" pitchFamily="34" charset="0"/>
              </a:rPr>
              <a:t>INTERNATIONAL DZOGCHEN COMMUNITY</a:t>
            </a:r>
          </a:p>
          <a:p>
            <a:pPr algn="ctr" eaLnBrk="0" hangingPunct="0">
              <a:spcBef>
                <a:spcPct val="0"/>
              </a:spcBef>
              <a:buClrTx/>
              <a:buSzTx/>
              <a:buFontTx/>
              <a:buNone/>
              <a:defRPr/>
            </a:pPr>
            <a:endParaRPr lang="en-US" altLang="de-CH" sz="800" b="1" dirty="0">
              <a:solidFill>
                <a:srgbClr val="002060"/>
              </a:solidFill>
              <a:latin typeface="Calibri" pitchFamily="34" charset="0"/>
            </a:endParaRPr>
          </a:p>
          <a:p>
            <a:pPr algn="ctr" eaLnBrk="0" hangingPunct="0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de-CH" sz="800" dirty="0" smtClean="0">
                <a:solidFill>
                  <a:srgbClr val="002060"/>
                </a:solidFill>
                <a:latin typeface="Calibri" pitchFamily="34" charset="0"/>
              </a:rPr>
              <a:t>International Sangha Assembly</a:t>
            </a:r>
            <a:endParaRPr lang="en-US" altLang="de-CH" sz="800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19" name="Text Box 11"/>
          <p:cNvSpPr txBox="1">
            <a:spLocks noChangeArrowheads="1"/>
          </p:cNvSpPr>
          <p:nvPr/>
        </p:nvSpPr>
        <p:spPr bwMode="auto">
          <a:xfrm>
            <a:off x="3841750" y="2286000"/>
            <a:ext cx="1079500" cy="6111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2060"/>
            </a:solidFill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36000" tIns="72000" rIns="36000" bIns="72000" anchor="ctr"/>
          <a:lstStyle/>
          <a:p>
            <a:pPr algn="ctr" eaLnBrk="0" hangingPunct="0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de-CH" sz="800" b="1" dirty="0" smtClean="0">
                <a:solidFill>
                  <a:srgbClr val="002060"/>
                </a:solidFill>
                <a:latin typeface="Calibri" pitchFamily="34" charset="0"/>
              </a:rPr>
              <a:t>PRESIDENT</a:t>
            </a:r>
          </a:p>
          <a:p>
            <a:pPr algn="ctr" eaLnBrk="0" hangingPunct="0">
              <a:spcBef>
                <a:spcPct val="0"/>
              </a:spcBef>
              <a:buClrTx/>
              <a:buSzTx/>
              <a:buFontTx/>
              <a:buNone/>
              <a:defRPr/>
            </a:pPr>
            <a:endParaRPr lang="en-US" altLang="de-CH" sz="800" dirty="0" smtClean="0">
              <a:solidFill>
                <a:srgbClr val="002060"/>
              </a:solidFill>
              <a:latin typeface="Calibri" pitchFamily="34" charset="0"/>
            </a:endParaRPr>
          </a:p>
          <a:p>
            <a:pPr algn="ctr" eaLnBrk="0" hangingPunct="0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de-CH" sz="800" b="1" dirty="0" smtClean="0">
                <a:solidFill>
                  <a:srgbClr val="002060"/>
                </a:solidFill>
                <a:latin typeface="Calibri" pitchFamily="34" charset="0"/>
              </a:rPr>
              <a:t>Chögyal Namkhai Norbu Rinpoche</a:t>
            </a:r>
            <a:endParaRPr lang="en-US" altLang="de-CH" sz="8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cxnSp>
        <p:nvCxnSpPr>
          <p:cNvPr id="25" name="Straight Connector 24"/>
          <p:cNvCxnSpPr/>
          <p:nvPr/>
        </p:nvCxnSpPr>
        <p:spPr>
          <a:xfrm>
            <a:off x="4381500" y="1982788"/>
            <a:ext cx="0" cy="303212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V="1">
            <a:off x="4378524" y="2897188"/>
            <a:ext cx="5953" cy="455612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Elbow Connector 28"/>
          <p:cNvCxnSpPr>
            <a:endCxn id="24" idx="0"/>
          </p:cNvCxnSpPr>
          <p:nvPr/>
        </p:nvCxnSpPr>
        <p:spPr>
          <a:xfrm rot="10800000" flipV="1">
            <a:off x="4381500" y="4266406"/>
            <a:ext cx="2526904" cy="304006"/>
          </a:xfrm>
          <a:prstGeom prst="bentConnector2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Elbow Connector 30"/>
          <p:cNvCxnSpPr>
            <a:stCxn id="22" idx="2"/>
            <a:endCxn id="21" idx="0"/>
          </p:cNvCxnSpPr>
          <p:nvPr/>
        </p:nvCxnSpPr>
        <p:spPr>
          <a:xfrm rot="16200000" flipH="1">
            <a:off x="4868069" y="3477418"/>
            <a:ext cx="604836" cy="1577975"/>
          </a:xfrm>
          <a:prstGeom prst="bentConnector3">
            <a:avLst>
              <a:gd name="adj1" fmla="val 50000"/>
            </a:avLst>
          </a:prstGeom>
          <a:ln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 Box 11"/>
          <p:cNvSpPr txBox="1">
            <a:spLocks noChangeArrowheads="1"/>
          </p:cNvSpPr>
          <p:nvPr/>
        </p:nvSpPr>
        <p:spPr bwMode="auto">
          <a:xfrm>
            <a:off x="2819400" y="3352800"/>
            <a:ext cx="3124200" cy="6111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2060"/>
            </a:solidFill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45720" tIns="45720" rIns="45720" bIns="45720" anchor="ctr"/>
          <a:lstStyle/>
          <a:p>
            <a:pPr algn="ctr" eaLnBrk="0" hangingPunct="0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de-CH" sz="800" b="1" dirty="0" smtClean="0">
                <a:solidFill>
                  <a:srgbClr val="002060"/>
                </a:solidFill>
                <a:latin typeface="Calibri" pitchFamily="34" charset="0"/>
              </a:rPr>
              <a:t>1</a:t>
            </a:r>
            <a:r>
              <a:rPr lang="en-US" altLang="de-CH" sz="800" b="1" baseline="30000" dirty="0" smtClean="0">
                <a:solidFill>
                  <a:srgbClr val="002060"/>
                </a:solidFill>
                <a:latin typeface="Calibri" pitchFamily="34" charset="0"/>
              </a:rPr>
              <a:t>st</a:t>
            </a:r>
            <a:r>
              <a:rPr lang="en-US" altLang="de-CH" sz="800" b="1" dirty="0" smtClean="0">
                <a:solidFill>
                  <a:srgbClr val="002060"/>
                </a:solidFill>
                <a:latin typeface="Calibri" pitchFamily="34" charset="0"/>
              </a:rPr>
              <a:t> INTERNATIONAL GAKYIL (IG)</a:t>
            </a:r>
          </a:p>
          <a:p>
            <a:pPr algn="ctr" eaLnBrk="0" hangingPunct="0">
              <a:spcBef>
                <a:spcPct val="0"/>
              </a:spcBef>
              <a:buClrTx/>
              <a:buSzTx/>
              <a:buFontTx/>
              <a:buNone/>
              <a:defRPr/>
            </a:pPr>
            <a:endParaRPr lang="en-US" altLang="de-CH" sz="800" b="1" dirty="0">
              <a:solidFill>
                <a:srgbClr val="002060"/>
              </a:solidFill>
              <a:latin typeface="Calibri" pitchFamily="34" charset="0"/>
            </a:endParaRPr>
          </a:p>
          <a:p>
            <a:pPr algn="ctr" eaLnBrk="0" hangingPunct="0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de-CH" sz="800" dirty="0" smtClean="0">
                <a:solidFill>
                  <a:srgbClr val="002060"/>
                </a:solidFill>
                <a:latin typeface="Calibri" pitchFamily="34" charset="0"/>
              </a:rPr>
              <a:t>Enrico Dell’Angelo (Vice President &amp; Red), Mark Farrington (Yellow), Julian King-Salter (Blue), Libor Malý (Blue), </a:t>
            </a:r>
          </a:p>
          <a:p>
            <a:pPr algn="ctr" eaLnBrk="0" hangingPunct="0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de-CH" sz="800" dirty="0" smtClean="0">
                <a:solidFill>
                  <a:srgbClr val="002060"/>
                </a:solidFill>
                <a:latin typeface="Calibri" pitchFamily="34" charset="0"/>
              </a:rPr>
              <a:t>Scott Townell (Red), Roberto Zamparo (Yellow)</a:t>
            </a:r>
          </a:p>
        </p:txBody>
      </p:sp>
      <p:sp>
        <p:nvSpPr>
          <p:cNvPr id="21" name="Text Box 11"/>
          <p:cNvSpPr txBox="1">
            <a:spLocks noChangeArrowheads="1"/>
          </p:cNvSpPr>
          <p:nvPr/>
        </p:nvSpPr>
        <p:spPr bwMode="auto">
          <a:xfrm>
            <a:off x="5419725" y="4568824"/>
            <a:ext cx="1079500" cy="6111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2060"/>
            </a:solidFill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36000" tIns="72000" rIns="36000" bIns="72000" anchor="ctr"/>
          <a:lstStyle/>
          <a:p>
            <a:pPr algn="ctr" eaLnBrk="0" hangingPunct="0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de-CH" sz="800" b="1" dirty="0" smtClean="0">
                <a:solidFill>
                  <a:srgbClr val="002060"/>
                </a:solidFill>
                <a:latin typeface="Calibri" pitchFamily="34" charset="0"/>
              </a:rPr>
              <a:t>International </a:t>
            </a:r>
          </a:p>
          <a:p>
            <a:pPr algn="ctr" eaLnBrk="0" hangingPunct="0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de-CH" sz="800" b="1" dirty="0" smtClean="0">
                <a:solidFill>
                  <a:srgbClr val="002060"/>
                </a:solidFill>
                <a:latin typeface="Calibri" pitchFamily="34" charset="0"/>
              </a:rPr>
              <a:t>Executive Director</a:t>
            </a:r>
          </a:p>
          <a:p>
            <a:pPr algn="ctr" eaLnBrk="0" hangingPunct="0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de-CH" sz="800" dirty="0" smtClean="0">
                <a:solidFill>
                  <a:srgbClr val="002060"/>
                </a:solidFill>
                <a:latin typeface="Calibri" pitchFamily="34" charset="0"/>
              </a:rPr>
              <a:t>(Open)</a:t>
            </a:r>
            <a:endParaRPr lang="en-US" altLang="de-CH" sz="800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23" name="Text Box 11"/>
          <p:cNvSpPr txBox="1">
            <a:spLocks noChangeArrowheads="1"/>
          </p:cNvSpPr>
          <p:nvPr/>
        </p:nvSpPr>
        <p:spPr bwMode="auto">
          <a:xfrm>
            <a:off x="6997700" y="4570412"/>
            <a:ext cx="1079500" cy="6111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36000" tIns="72000" rIns="36000" bIns="72000" anchor="ctr"/>
          <a:lstStyle/>
          <a:p>
            <a:pPr algn="ctr" eaLnBrk="0" hangingPunct="0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de-CH" sz="800" b="1" dirty="0" smtClean="0">
                <a:solidFill>
                  <a:srgbClr val="002060"/>
                </a:solidFill>
                <a:latin typeface="Calibri" pitchFamily="34" charset="0"/>
              </a:rPr>
              <a:t>International Coordination Committee</a:t>
            </a:r>
          </a:p>
        </p:txBody>
      </p:sp>
      <p:sp>
        <p:nvSpPr>
          <p:cNvPr id="24" name="Text Box 11"/>
          <p:cNvSpPr txBox="1">
            <a:spLocks noChangeArrowheads="1"/>
          </p:cNvSpPr>
          <p:nvPr/>
        </p:nvSpPr>
        <p:spPr bwMode="auto">
          <a:xfrm>
            <a:off x="3841750" y="4570412"/>
            <a:ext cx="1079500" cy="6111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2060"/>
            </a:solidFill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36000" tIns="72000" rIns="36000" bIns="72000" anchor="ctr"/>
          <a:lstStyle/>
          <a:p>
            <a:pPr algn="ctr" eaLnBrk="0" hangingPunct="0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de-CH" sz="800" b="1" dirty="0" smtClean="0">
                <a:solidFill>
                  <a:srgbClr val="002060"/>
                </a:solidFill>
                <a:latin typeface="Calibri" pitchFamily="34" charset="0"/>
              </a:rPr>
              <a:t>IDC Secretariat</a:t>
            </a:r>
          </a:p>
          <a:p>
            <a:pPr algn="ctr" eaLnBrk="0" hangingPunct="0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de-CH" sz="8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Rita Renzi</a:t>
            </a:r>
            <a:endParaRPr lang="en-US" altLang="de-CH" sz="800" b="1" dirty="0" smtClean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18" name="Text Box 11"/>
          <p:cNvSpPr txBox="1">
            <a:spLocks noChangeArrowheads="1"/>
          </p:cNvSpPr>
          <p:nvPr/>
        </p:nvSpPr>
        <p:spPr bwMode="auto">
          <a:xfrm>
            <a:off x="685800" y="4575482"/>
            <a:ext cx="1079500" cy="6111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2060"/>
            </a:solidFill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36000" tIns="72000" rIns="36000" bIns="72000" anchor="ctr"/>
          <a:lstStyle/>
          <a:p>
            <a:pPr algn="ctr" eaLnBrk="0" hangingPunct="0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de-CH" sz="800" b="1" dirty="0" smtClean="0">
                <a:solidFill>
                  <a:srgbClr val="002060"/>
                </a:solidFill>
                <a:latin typeface="Calibri" pitchFamily="34" charset="0"/>
              </a:rPr>
              <a:t>IDC Teaching Services</a:t>
            </a:r>
          </a:p>
          <a:p>
            <a:pPr algn="ctr" eaLnBrk="0" hangingPunct="0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de-CH" sz="8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Emmanuel </a:t>
            </a:r>
            <a:r>
              <a:rPr lang="en-US" altLang="de-CH" sz="800" dirty="0" err="1" smtClean="0">
                <a:solidFill>
                  <a:srgbClr val="002060"/>
                </a:solidFill>
                <a:latin typeface="Calibri" panose="020F0502020204030204" pitchFamily="34" charset="0"/>
              </a:rPr>
              <a:t>Jouan</a:t>
            </a:r>
            <a:endParaRPr lang="en-US" altLang="de-CH" sz="800" b="1" dirty="0" smtClean="0">
              <a:solidFill>
                <a:srgbClr val="002060"/>
              </a:solidFill>
              <a:latin typeface="Calibri" pitchFamily="34" charset="0"/>
            </a:endParaRPr>
          </a:p>
        </p:txBody>
      </p:sp>
      <p:cxnSp>
        <p:nvCxnSpPr>
          <p:cNvPr id="6" name="Elbow Connector 5"/>
          <p:cNvCxnSpPr>
            <a:stCxn id="18" idx="0"/>
            <a:endCxn id="22" idx="2"/>
          </p:cNvCxnSpPr>
          <p:nvPr/>
        </p:nvCxnSpPr>
        <p:spPr>
          <a:xfrm rot="5400000" flipH="1" flipV="1">
            <a:off x="2497778" y="2691760"/>
            <a:ext cx="611494" cy="3155950"/>
          </a:xfrm>
          <a:prstGeom prst="bentConnector3">
            <a:avLst>
              <a:gd name="adj1" fmla="val 50000"/>
            </a:avLst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Elbow Connector 27"/>
          <p:cNvCxnSpPr>
            <a:stCxn id="22" idx="2"/>
            <a:endCxn id="23" idx="0"/>
          </p:cNvCxnSpPr>
          <p:nvPr/>
        </p:nvCxnSpPr>
        <p:spPr>
          <a:xfrm rot="16200000" flipH="1">
            <a:off x="5656263" y="2689225"/>
            <a:ext cx="606424" cy="3155950"/>
          </a:xfrm>
          <a:prstGeom prst="bentConnector3">
            <a:avLst>
              <a:gd name="adj1" fmla="val 50000"/>
            </a:avLst>
          </a:prstGeom>
          <a:ln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Box 11"/>
          <p:cNvSpPr txBox="1">
            <a:spLocks noChangeArrowheads="1"/>
          </p:cNvSpPr>
          <p:nvPr/>
        </p:nvSpPr>
        <p:spPr bwMode="auto">
          <a:xfrm>
            <a:off x="2263775" y="4572000"/>
            <a:ext cx="1079500" cy="6111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2060"/>
            </a:solidFill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36000" tIns="72000" rIns="36000" bIns="72000" anchor="ctr"/>
          <a:lstStyle/>
          <a:p>
            <a:pPr algn="ctr" eaLnBrk="0" hangingPunct="0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de-CH" sz="800" b="1" dirty="0" smtClean="0">
                <a:solidFill>
                  <a:srgbClr val="002060"/>
                </a:solidFill>
                <a:latin typeface="Calibri" pitchFamily="34" charset="0"/>
              </a:rPr>
              <a:t>IDC Communications  Services </a:t>
            </a:r>
          </a:p>
          <a:p>
            <a:pPr algn="ctr" eaLnBrk="0" hangingPunct="0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de-CH" sz="800" b="1" dirty="0" smtClean="0">
                <a:solidFill>
                  <a:srgbClr val="002060"/>
                </a:solidFill>
                <a:latin typeface="Calibri" pitchFamily="34" charset="0"/>
              </a:rPr>
              <a:t>(Mirror, Webcast)</a:t>
            </a:r>
          </a:p>
        </p:txBody>
      </p:sp>
      <p:cxnSp>
        <p:nvCxnSpPr>
          <p:cNvPr id="30" name="Elbow Connector 29"/>
          <p:cNvCxnSpPr>
            <a:stCxn id="22" idx="2"/>
            <a:endCxn id="26" idx="0"/>
          </p:cNvCxnSpPr>
          <p:nvPr/>
        </p:nvCxnSpPr>
        <p:spPr>
          <a:xfrm rot="5400000">
            <a:off x="3288507" y="3479007"/>
            <a:ext cx="608012" cy="1577975"/>
          </a:xfrm>
          <a:prstGeom prst="bentConnector3">
            <a:avLst>
              <a:gd name="adj1" fmla="val 50000"/>
            </a:avLst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55044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64992499"/>
              </p:ext>
            </p:extLst>
          </p:nvPr>
        </p:nvGraphicFramePr>
        <p:xfrm>
          <a:off x="457200" y="1295400"/>
          <a:ext cx="8229600" cy="2971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52275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Strategic Priority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Status</a:t>
                      </a:r>
                      <a:r>
                        <a:rPr lang="en-US" baseline="0" dirty="0" smtClean="0"/>
                        <a:t> as of 31 December, 2014</a:t>
                      </a:r>
                      <a:endParaRPr lang="en-US" dirty="0"/>
                    </a:p>
                  </a:txBody>
                  <a:tcPr anchor="ctr"/>
                </a:tc>
              </a:tr>
              <a:tr h="81635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/>
                        <a:t>Build</a:t>
                      </a:r>
                      <a:r>
                        <a:rPr lang="en-US" sz="1600" b="1" baseline="0" dirty="0" smtClean="0"/>
                        <a:t> and Implement a Membership Management System</a:t>
                      </a:r>
                      <a:endParaRPr lang="en-US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In</a:t>
                      </a:r>
                      <a:r>
                        <a:rPr lang="en-US" sz="1600" baseline="0" dirty="0" smtClean="0"/>
                        <a:t> Progress</a:t>
                      </a:r>
                    </a:p>
                    <a:p>
                      <a:pPr algn="ctr"/>
                      <a:r>
                        <a:rPr lang="en-US" sz="1600" baseline="0" dirty="0" smtClean="0"/>
                        <a:t>Partially Functional</a:t>
                      </a:r>
                      <a:endParaRPr lang="en-US" sz="1600" dirty="0"/>
                    </a:p>
                  </a:txBody>
                  <a:tcPr anchor="ctr"/>
                </a:tc>
              </a:tr>
              <a:tr h="81635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/>
                        <a:t>Build and Implement an Online</a:t>
                      </a:r>
                      <a:r>
                        <a:rPr lang="en-US" sz="1600" b="1" baseline="0" dirty="0" smtClean="0"/>
                        <a:t> Membership Database System</a:t>
                      </a:r>
                      <a:endParaRPr lang="en-US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Complete</a:t>
                      </a:r>
                      <a:endParaRPr lang="en-US" sz="1600" dirty="0"/>
                    </a:p>
                  </a:txBody>
                  <a:tcPr anchor="ctr"/>
                </a:tc>
              </a:tr>
              <a:tr h="81635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/>
                        <a:t>Achieve Alignment</a:t>
                      </a:r>
                      <a:r>
                        <a:rPr lang="en-US" sz="1600" b="1" baseline="0" dirty="0" smtClean="0"/>
                        <a:t> of Existing Gars &amp; Lings with IDC</a:t>
                      </a:r>
                      <a:endParaRPr lang="en-US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Good Progress – continues</a:t>
                      </a:r>
                      <a:r>
                        <a:rPr lang="en-US" sz="1600" baseline="0" dirty="0" smtClean="0"/>
                        <a:t> through 2015</a:t>
                      </a:r>
                      <a:endParaRPr lang="en-US" sz="16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9FB39B1-0FC5-4E21-B9D7-A669BA636770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Status of 2014 Strategic Priorities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31151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8439455"/>
              </p:ext>
            </p:extLst>
          </p:nvPr>
        </p:nvGraphicFramePr>
        <p:xfrm>
          <a:off x="533400" y="990600"/>
          <a:ext cx="8229600" cy="4983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"/>
                <a:gridCol w="1320800"/>
                <a:gridCol w="1320800"/>
                <a:gridCol w="1320800"/>
                <a:gridCol w="1320800"/>
                <a:gridCol w="1320800"/>
                <a:gridCol w="1320800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sz="900" dirty="0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 Continue alignment of gars and lings with IDC</a:t>
                      </a:r>
                      <a:endParaRPr lang="en-US" sz="900" dirty="0"/>
                    </a:p>
                  </a:txBody>
                  <a:tcPr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 Expand IDC membership</a:t>
                      </a:r>
                      <a:endParaRPr lang="en-US" sz="900" dirty="0"/>
                    </a:p>
                  </a:txBody>
                  <a:tcPr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 Design, build, deploy and operate a global IDC Internet portal worthy of our organization</a:t>
                      </a:r>
                      <a:endParaRPr lang="en-US" sz="900" dirty="0"/>
                    </a:p>
                  </a:txBody>
                  <a:tcPr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 Lay the foundation for a transparent, integrated, global, financial operating model to be implemented</a:t>
                      </a:r>
                      <a:r>
                        <a:rPr lang="en-US" sz="900" b="1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in 2016</a:t>
                      </a:r>
                      <a:endParaRPr lang="en-US" sz="900" dirty="0"/>
                    </a:p>
                  </a:txBody>
                  <a:tcPr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5. Make sufficient preparations for a flawless handoff to the 2016-2019, 2</a:t>
                      </a:r>
                      <a:r>
                        <a:rPr lang="en-US" sz="900" b="1" kern="1200" baseline="300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nd</a:t>
                      </a:r>
                      <a:r>
                        <a:rPr lang="en-US" sz="9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International Gakyil </a:t>
                      </a:r>
                      <a:endParaRPr lang="en-US" sz="900" dirty="0"/>
                    </a:p>
                  </a:txBody>
                  <a:tcPr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/>
                        <a:t>6. Deliver Valuable Ongoing</a:t>
                      </a:r>
                      <a:r>
                        <a:rPr lang="en-US" sz="900" baseline="0" dirty="0" smtClean="0"/>
                        <a:t> Services to IDC Membership</a:t>
                      </a:r>
                      <a:endParaRPr lang="en-US" sz="900" dirty="0"/>
                    </a:p>
                  </a:txBody>
                  <a:tcPr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800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DESCRIPTION</a:t>
                      </a:r>
                      <a:endParaRPr lang="en-US" sz="800" b="1" dirty="0">
                        <a:solidFill>
                          <a:schemeClr val="bg1">
                            <a:lumMod val="95000"/>
                          </a:schemeClr>
                        </a:solidFill>
                      </a:endParaRPr>
                    </a:p>
                  </a:txBody>
                  <a:tcPr vert="vert27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During 2014, several gars and lings aligned with the IDC. The goal for 2015 is to have all remaining gars and lings complete the alignment process.</a:t>
                      </a:r>
                      <a:endParaRPr lang="en-US" sz="9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 coordination with the alignment process, expand IDC membership to include all members of the legacy Dzogchen Community and begin to meet all of their membership needs.</a:t>
                      </a:r>
                      <a:endParaRPr lang="en-US" sz="9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Implement a web presence that holistically integrates all other Dzogchen Community web services into an effective and well-coordinated environment for community communications and development. </a:t>
                      </a:r>
                      <a:endParaRPr lang="en-US" sz="9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Design, deploy, document, and operate well-constructed financial management and business management processes such that any authorized person can learn, understand and operate them in a way that satisfies IDC needs and government requirements.</a:t>
                      </a:r>
                      <a:endParaRPr lang="en-US" sz="9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/>
                        <a:t>Self explanatory.</a:t>
                      </a:r>
                      <a:endParaRPr lang="en-US" sz="9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 smtClean="0"/>
                        <a:t>Ensure that</a:t>
                      </a:r>
                      <a:r>
                        <a:rPr lang="en-US" sz="900" baseline="0" dirty="0" smtClean="0"/>
                        <a:t> all administrative and Member Service activities are delivered in an effective manner and at realistic costs. Continually improve service delivery products, methods and outcomes.</a:t>
                      </a:r>
                      <a:endParaRPr lang="en-US" sz="900" dirty="0"/>
                    </a:p>
                  </a:txBody>
                  <a:tcPr anchor="ctr"/>
                </a:tc>
              </a:tr>
              <a:tr h="609600">
                <a:tc>
                  <a:txBody>
                    <a:bodyPr/>
                    <a:lstStyle/>
                    <a:p>
                      <a:pPr algn="ctr"/>
                      <a:r>
                        <a:rPr lang="en-US" sz="800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IG</a:t>
                      </a:r>
                      <a:r>
                        <a:rPr lang="en-US" sz="800" b="1" baseline="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 LEAD</a:t>
                      </a:r>
                      <a:endParaRPr lang="en-US" sz="800" b="1" dirty="0">
                        <a:solidFill>
                          <a:schemeClr val="bg1">
                            <a:lumMod val="95000"/>
                          </a:schemeClr>
                        </a:solidFill>
                      </a:endParaRPr>
                    </a:p>
                  </a:txBody>
                  <a:tcPr vert="vert27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Vice President</a:t>
                      </a:r>
                      <a:endParaRPr lang="en-US" sz="9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VP/Yellow/Blue</a:t>
                      </a:r>
                      <a:endParaRPr lang="en-US" sz="900" b="1" dirty="0"/>
                    </a:p>
                  </a:txBody>
                  <a:tcPr anchor="ctr">
                    <a:gradFill flip="none" rotWithShape="1">
                      <a:gsLst>
                        <a:gs pos="0">
                          <a:srgbClr val="0070C0"/>
                        </a:gs>
                        <a:gs pos="51000">
                          <a:schemeClr val="accent1">
                            <a:tint val="20000"/>
                            <a:shade val="67500"/>
                            <a:satMod val="115000"/>
                          </a:schemeClr>
                        </a:gs>
                        <a:gs pos="100000">
                          <a:srgbClr val="FFC000"/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Blue</a:t>
                      </a:r>
                      <a:endParaRPr lang="en-US" sz="900" b="1" dirty="0"/>
                    </a:p>
                  </a:txBody>
                  <a:tcPr anchor="ctr">
                    <a:solidFill>
                      <a:srgbClr val="0070C0">
                        <a:alpha val="76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Yellow</a:t>
                      </a:r>
                      <a:endParaRPr lang="en-US" sz="900" b="1" dirty="0"/>
                    </a:p>
                  </a:txBody>
                  <a:tcPr anchor="ctr">
                    <a:solidFill>
                      <a:srgbClr val="FFC000">
                        <a:alpha val="6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Red</a:t>
                      </a:r>
                      <a:endParaRPr lang="en-US" sz="900" b="1" dirty="0"/>
                    </a:p>
                  </a:txBody>
                  <a:tcPr anchor="ctr">
                    <a:solidFill>
                      <a:srgbClr val="C00000">
                        <a:alpha val="4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/>
                        <a:t>IG</a:t>
                      </a:r>
                      <a:r>
                        <a:rPr lang="en-US" sz="900" b="1" baseline="0" dirty="0" smtClean="0"/>
                        <a:t> Secretariat</a:t>
                      </a:r>
                      <a:endParaRPr lang="en-US" sz="900" b="1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800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SUPPORTING INITIATIVES</a:t>
                      </a:r>
                      <a:endParaRPr lang="en-US" sz="800" b="1" dirty="0">
                        <a:solidFill>
                          <a:schemeClr val="bg1">
                            <a:lumMod val="95000"/>
                          </a:schemeClr>
                        </a:solidFill>
                      </a:endParaRPr>
                    </a:p>
                  </a:txBody>
                  <a:tcPr vert="vert27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800" dirty="0" smtClean="0"/>
                        <a:t>Continue the process as it is currently designed.</a:t>
                      </a:r>
                      <a:endParaRPr lang="en-US" sz="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15888" indent="-115888">
                        <a:buFont typeface="Wingdings" panose="05000000000000000000" pitchFamily="2" charset="2"/>
                        <a:buChar char="§"/>
                      </a:pPr>
                      <a:r>
                        <a:rPr lang="en-US" sz="800" dirty="0" smtClean="0"/>
                        <a:t>Begin to handle membership administration tasks for more members.</a:t>
                      </a:r>
                      <a:r>
                        <a:rPr lang="en-US" sz="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115888" indent="-115888">
                        <a:buFont typeface="Wingdings" panose="05000000000000000000" pitchFamily="2" charset="2"/>
                        <a:buChar char="§"/>
                      </a:pPr>
                      <a:r>
                        <a:rPr lang="en-US" sz="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Evolve the online membership management system and related database to the next level of sophistication.</a:t>
                      </a:r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15888" indent="-115888" algn="l">
                        <a:buFont typeface="Wingdings" panose="05000000000000000000" pitchFamily="2" charset="2"/>
                        <a:buChar char="§"/>
                      </a:pPr>
                      <a:r>
                        <a:rPr lang="en-US" sz="800" dirty="0" smtClean="0"/>
                        <a:t>Conduct appropriate background research.</a:t>
                      </a:r>
                    </a:p>
                    <a:p>
                      <a:pPr marL="115888" indent="-115888" algn="l">
                        <a:buFont typeface="Wingdings" panose="05000000000000000000" pitchFamily="2" charset="2"/>
                        <a:buChar char="§"/>
                      </a:pPr>
                      <a:r>
                        <a:rPr lang="en-US" sz="800" dirty="0" smtClean="0"/>
                        <a:t>Requirements</a:t>
                      </a:r>
                      <a:r>
                        <a:rPr lang="en-US" sz="800" baseline="0" dirty="0" smtClean="0"/>
                        <a:t> Gathering</a:t>
                      </a:r>
                    </a:p>
                    <a:p>
                      <a:pPr marL="115888" indent="-115888" algn="l">
                        <a:buFont typeface="Wingdings" panose="05000000000000000000" pitchFamily="2" charset="2"/>
                        <a:buChar char="§"/>
                      </a:pPr>
                      <a:r>
                        <a:rPr lang="en-US" sz="800" baseline="0" dirty="0" smtClean="0"/>
                        <a:t>Consensus Building</a:t>
                      </a:r>
                    </a:p>
                    <a:p>
                      <a:pPr marL="115888" indent="-115888" algn="l">
                        <a:buFont typeface="Wingdings" panose="05000000000000000000" pitchFamily="2" charset="2"/>
                        <a:buChar char="§"/>
                      </a:pPr>
                      <a:r>
                        <a:rPr lang="en-US" sz="800" baseline="0" dirty="0" smtClean="0"/>
                        <a:t>Design &amp; Development</a:t>
                      </a:r>
                    </a:p>
                    <a:p>
                      <a:pPr marL="115888" indent="-115888" algn="l">
                        <a:buFont typeface="Wingdings" panose="05000000000000000000" pitchFamily="2" charset="2"/>
                        <a:buChar char="§"/>
                      </a:pPr>
                      <a:r>
                        <a:rPr lang="en-US" sz="800" baseline="0" dirty="0" smtClean="0"/>
                        <a:t>Testing</a:t>
                      </a:r>
                    </a:p>
                    <a:p>
                      <a:pPr marL="115888" indent="-115888" algn="l">
                        <a:buFont typeface="Wingdings" panose="05000000000000000000" pitchFamily="2" charset="2"/>
                        <a:buChar char="§"/>
                      </a:pPr>
                      <a:r>
                        <a:rPr lang="en-US" sz="800" baseline="0" dirty="0" smtClean="0"/>
                        <a:t>Deployment</a:t>
                      </a:r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15888" indent="-115888" algn="l">
                        <a:buFont typeface="Wingdings" panose="05000000000000000000" pitchFamily="2" charset="2"/>
                        <a:buChar char="§"/>
                      </a:pPr>
                      <a:r>
                        <a:rPr lang="en-US" sz="800" dirty="0" smtClean="0"/>
                        <a:t>Map</a:t>
                      </a:r>
                      <a:r>
                        <a:rPr lang="en-US" sz="800" baseline="0" dirty="0" smtClean="0"/>
                        <a:t> process flows and document all relevant policies and procedures.</a:t>
                      </a:r>
                    </a:p>
                    <a:p>
                      <a:pPr marL="115888" indent="-115888" algn="l">
                        <a:buFont typeface="Wingdings" panose="05000000000000000000" pitchFamily="2" charset="2"/>
                        <a:buChar char="§"/>
                      </a:pPr>
                      <a:r>
                        <a:rPr lang="en-US" sz="800" baseline="0" dirty="0" smtClean="0"/>
                        <a:t>Develop a standard reporting format and schedule</a:t>
                      </a:r>
                    </a:p>
                    <a:p>
                      <a:pPr marL="115888" indent="-115888" algn="l">
                        <a:buFont typeface="Wingdings" panose="05000000000000000000" pitchFamily="2" charset="2"/>
                        <a:buChar char="§"/>
                      </a:pPr>
                      <a:r>
                        <a:rPr lang="en-US" sz="800" baseline="0" dirty="0" smtClean="0"/>
                        <a:t>Implement an online accounting system.</a:t>
                      </a:r>
                    </a:p>
                    <a:p>
                      <a:pPr marL="115888" indent="-115888" algn="l">
                        <a:buFont typeface="Wingdings" panose="05000000000000000000" pitchFamily="2" charset="2"/>
                        <a:buChar char="§"/>
                      </a:pPr>
                      <a:r>
                        <a:rPr lang="en-US" sz="800" baseline="0" dirty="0" smtClean="0"/>
                        <a:t>Fundraising training</a:t>
                      </a:r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15888" indent="-115888" algn="l">
                        <a:buFont typeface="Wingdings" panose="05000000000000000000" pitchFamily="2" charset="2"/>
                        <a:buChar char="§"/>
                      </a:pPr>
                      <a:r>
                        <a:rPr lang="en-US" sz="800" dirty="0" smtClean="0"/>
                        <a:t>Map</a:t>
                      </a:r>
                      <a:r>
                        <a:rPr lang="en-US" sz="800" baseline="0" dirty="0" smtClean="0"/>
                        <a:t> process flows</a:t>
                      </a:r>
                    </a:p>
                    <a:p>
                      <a:pPr marL="115888" indent="-115888" algn="l">
                        <a:buFont typeface="Wingdings" panose="05000000000000000000" pitchFamily="2" charset="2"/>
                        <a:buChar char="§"/>
                      </a:pPr>
                      <a:r>
                        <a:rPr lang="en-US" sz="800" baseline="0" dirty="0" smtClean="0"/>
                        <a:t>Complete all legal and policy documentation</a:t>
                      </a:r>
                    </a:p>
                    <a:p>
                      <a:pPr marL="115888" indent="-115888" algn="l">
                        <a:buFont typeface="Wingdings" panose="05000000000000000000" pitchFamily="2" charset="2"/>
                        <a:buChar char="§"/>
                      </a:pPr>
                      <a:r>
                        <a:rPr lang="en-US" sz="800" baseline="0" dirty="0" smtClean="0"/>
                        <a:t>Make ongoing strategic recommendations</a:t>
                      </a:r>
                    </a:p>
                    <a:p>
                      <a:pPr marL="115888" indent="-115888" algn="l">
                        <a:buFont typeface="Wingdings" panose="05000000000000000000" pitchFamily="2" charset="2"/>
                        <a:buChar char="§"/>
                      </a:pPr>
                      <a:r>
                        <a:rPr lang="en-US" sz="800" baseline="0" dirty="0" smtClean="0"/>
                        <a:t>Plan and conduct a General Assembly meeting to elect the new IG members.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15888" indent="-115888" algn="l">
                        <a:buFont typeface="Wingdings" panose="05000000000000000000" pitchFamily="2" charset="2"/>
                        <a:buChar char="§"/>
                      </a:pPr>
                      <a:r>
                        <a:rPr lang="en-US" sz="800" dirty="0" smtClean="0"/>
                        <a:t>Business-as-Usual</a:t>
                      </a:r>
                      <a:r>
                        <a:rPr lang="en-US" sz="800" baseline="0" dirty="0" smtClean="0"/>
                        <a:t> activities</a:t>
                      </a:r>
                    </a:p>
                    <a:p>
                      <a:pPr marL="115888" indent="-115888" algn="l">
                        <a:buFont typeface="Wingdings" panose="05000000000000000000" pitchFamily="2" charset="2"/>
                        <a:buChar char="§"/>
                      </a:pPr>
                      <a:r>
                        <a:rPr lang="en-US" sz="800" baseline="0" dirty="0" smtClean="0"/>
                        <a:t>Technical Support</a:t>
                      </a:r>
                    </a:p>
                    <a:p>
                      <a:pPr marL="115888" indent="-115888" algn="l">
                        <a:buFont typeface="Wingdings" panose="05000000000000000000" pitchFamily="2" charset="2"/>
                        <a:buChar char="§"/>
                      </a:pPr>
                      <a:r>
                        <a:rPr lang="en-US" sz="800" baseline="0" dirty="0" smtClean="0"/>
                        <a:t>IDC Communications</a:t>
                      </a:r>
                      <a:r>
                        <a:rPr lang="en-US" sz="800" baseline="0" dirty="0"/>
                        <a:t> </a:t>
                      </a:r>
                      <a:r>
                        <a:rPr lang="en-US" sz="800" baseline="0" dirty="0" smtClean="0"/>
                        <a:t>Services</a:t>
                      </a:r>
                    </a:p>
                    <a:p>
                      <a:pPr marL="115888" indent="-115888" algn="l">
                        <a:buFont typeface="Wingdings" panose="05000000000000000000" pitchFamily="2" charset="2"/>
                        <a:buChar char="§"/>
                      </a:pPr>
                      <a:r>
                        <a:rPr lang="en-US" sz="800" baseline="0" dirty="0" smtClean="0"/>
                        <a:t>IDC Teaching Services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9FB39B1-0FC5-4E21-B9D7-A669BA636770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Proposed 2015 Strategic Priorities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09856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lemental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lemental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lemental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9262</TotalTime>
  <Words>506</Words>
  <Application>Microsoft Office PowerPoint</Application>
  <PresentationFormat>On-screen Show (4:3)</PresentationFormat>
  <Paragraphs>82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International Dzogchen Community International Gakyil</vt:lpstr>
      <vt:lpstr>International Dzogchen Community (IDC)</vt:lpstr>
      <vt:lpstr>Status of 2014 Strategic Priorities</vt:lpstr>
      <vt:lpstr>Proposed 2015 Strategic Priorities</vt:lpstr>
    </vt:vector>
  </TitlesOfParts>
  <Manager>IDC President</Manager>
  <Company>IDC International Gakyil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>IDC/IG Governance</dc:subject>
  <dc:creator>Scott Townell</dc:creator>
  <cp:lastModifiedBy>Admin</cp:lastModifiedBy>
  <cp:revision>270</cp:revision>
  <cp:lastPrinted>2013-07-13T00:18:10Z</cp:lastPrinted>
  <dcterms:created xsi:type="dcterms:W3CDTF">2013-06-20T19:12:25Z</dcterms:created>
  <dcterms:modified xsi:type="dcterms:W3CDTF">2015-01-15T02:48:24Z</dcterms:modified>
  <cp:category>IDC Strategy</cp:category>
</cp:coreProperties>
</file>