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drawings/drawing1.xml" ContentType="application/vnd.openxmlformats-officedocument.drawingml.chartshap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Default Extension="xlsx" ContentType="application/vnd.openxmlformats-officedocument.spreadsheetml.sheet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4" r:id="rId2"/>
    <p:sldId id="323" r:id="rId3"/>
    <p:sldId id="320" r:id="rId4"/>
    <p:sldId id="279" r:id="rId5"/>
    <p:sldId id="281" r:id="rId6"/>
    <p:sldId id="298" r:id="rId7"/>
    <p:sldId id="302" r:id="rId8"/>
    <p:sldId id="309" r:id="rId9"/>
    <p:sldId id="312" r:id="rId10"/>
    <p:sldId id="31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B9CDE5"/>
    <a:srgbClr val="947F02"/>
    <a:srgbClr val="A08902"/>
    <a:srgbClr val="A68F02"/>
    <a:srgbClr val="AE9502"/>
    <a:srgbClr val="BEA302"/>
    <a:srgbClr val="15658D"/>
    <a:srgbClr val="1978A7"/>
    <a:srgbClr val="185A90"/>
    <a:srgbClr val="308EDC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0633" autoAdjust="0"/>
    <p:restoredTop sz="99321" autoAdjust="0"/>
  </p:normalViewPr>
  <p:slideViewPr>
    <p:cSldViewPr>
      <p:cViewPr varScale="1">
        <p:scale>
          <a:sx n="93" d="100"/>
          <a:sy n="93" d="100"/>
        </p:scale>
        <p:origin x="-104" y="-2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042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title>
      <c:tx>
        <c:rich>
          <a:bodyPr/>
          <a:lstStyle/>
          <a:p>
            <a:pPr>
              <a:defRPr lang="en-AU" sz="1600"/>
            </a:pPr>
            <a:r>
              <a:rPr lang="en-GB" sz="1600" dirty="0" smtClean="0">
                <a:latin typeface="Candara" panose="020E0502030303020204" pitchFamily="34" charset="0"/>
              </a:rPr>
              <a:t>Membership</a:t>
            </a:r>
            <a:r>
              <a:rPr lang="en-GB" sz="1600" baseline="0" dirty="0" smtClean="0">
                <a:latin typeface="Candara" panose="020E0502030303020204" pitchFamily="34" charset="0"/>
              </a:rPr>
              <a:t> </a:t>
            </a:r>
            <a:r>
              <a:rPr lang="en-GB" sz="1600" baseline="0" dirty="0">
                <a:latin typeface="Candara" panose="020E0502030303020204" pitchFamily="34" charset="0"/>
              </a:rPr>
              <a:t>by Gar</a:t>
            </a:r>
            <a:endParaRPr lang="en-GB" sz="1600" dirty="0">
              <a:latin typeface="Candara" panose="020E0502030303020204" pitchFamily="34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142792475940507"/>
          <c:y val="0.126377317754635"/>
          <c:w val="0.654759055118111"/>
          <c:h val="0.792047244094488"/>
        </c:manualLayout>
      </c:layout>
      <c:doughnut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AU" sz="1200">
                    <a:latin typeface="Candara" panose="020E0502030303020204" pitchFamily="34" charset="0"/>
                  </a:defRPr>
                </a:pPr>
                <a:endParaRPr lang="en-US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'Membership 2013'!$A$19:$A$27</c:f>
              <c:strCache>
                <c:ptCount val="9"/>
                <c:pt idx="0">
                  <c:v>MEW</c:v>
                </c:pt>
                <c:pt idx="1">
                  <c:v>MEE</c:v>
                </c:pt>
                <c:pt idx="2">
                  <c:v>KG</c:v>
                </c:pt>
                <c:pt idx="3">
                  <c:v>TSE</c:v>
                </c:pt>
                <c:pt idx="4">
                  <c:v>TGW</c:v>
                </c:pt>
                <c:pt idx="5">
                  <c:v>TAN</c:v>
                </c:pt>
                <c:pt idx="6">
                  <c:v>TAS</c:v>
                </c:pt>
                <c:pt idx="7">
                  <c:v>NG</c:v>
                </c:pt>
                <c:pt idx="8">
                  <c:v>Asia</c:v>
                </c:pt>
              </c:strCache>
            </c:strRef>
          </c:cat>
          <c:val>
            <c:numRef>
              <c:f>'Membership 2013'!$B$19:$B$27</c:f>
              <c:numCache>
                <c:formatCode>0</c:formatCode>
                <c:ptCount val="9"/>
                <c:pt idx="0">
                  <c:v>2070.0</c:v>
                </c:pt>
                <c:pt idx="1">
                  <c:v>708.0</c:v>
                </c:pt>
                <c:pt idx="2">
                  <c:v>1678.0</c:v>
                </c:pt>
                <c:pt idx="3">
                  <c:v>445.0</c:v>
                </c:pt>
                <c:pt idx="4">
                  <c:v>146.0</c:v>
                </c:pt>
                <c:pt idx="5">
                  <c:v>66.0</c:v>
                </c:pt>
                <c:pt idx="6">
                  <c:v>181.0</c:v>
                </c:pt>
                <c:pt idx="7">
                  <c:v>203.0</c:v>
                </c:pt>
                <c:pt idx="8">
                  <c:v>586.0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806916897212173"/>
          <c:y val="0.109031714785652"/>
          <c:w val="0.131371391076115"/>
          <c:h val="0.808672353455818"/>
        </c:manualLayout>
      </c:layout>
      <c:txPr>
        <a:bodyPr/>
        <a:lstStyle/>
        <a:p>
          <a:pPr>
            <a:defRPr lang="en-AU" sz="1600">
              <a:latin typeface="Candara" panose="020E0502030303020204" pitchFamily="34" charset="0"/>
            </a:defRPr>
          </a:pPr>
          <a:endParaRPr lang="en-US"/>
        </a:p>
      </c:txPr>
    </c:legend>
    <c:plotVisOnly val="1"/>
    <c:dispBlanksAs val="zero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0.37853</cdr:x>
      <cdr:y>0.50988</cdr:y>
    </cdr:from>
    <cdr:to>
      <cdr:x>0.56646</cdr:x>
      <cdr:y>0.62168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07509" y="2331169"/>
          <a:ext cx="1145621" cy="511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1400" dirty="0">
              <a:latin typeface="Candara" panose="020E0502030303020204" pitchFamily="34" charset="0"/>
            </a:rPr>
            <a:t>6,100</a:t>
          </a:r>
        </a:p>
        <a:p xmlns:a="http://schemas.openxmlformats.org/drawingml/2006/main">
          <a:endParaRPr lang="en-GB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DDDDD-D15F-401B-8F99-951B12E19B11}" type="datetimeFigureOut">
              <a:rPr lang="en-US" smtClean="0"/>
              <a:pPr/>
              <a:t>4/16/15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85856-33CA-4C99-BE04-FB5F738200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47471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8E34F-453E-4D84-B325-9C222601FC51}" type="datetimeFigureOut">
              <a:rPr lang="en-US" smtClean="0"/>
              <a:pPr/>
              <a:t>4/16/15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C1426-1426-4064-BD1F-AD206C4CB0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1694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00050" indent="-171450" algn="l" defTabSz="914400" rtl="0" eaLnBrk="1" latinLnBrk="0" hangingPunct="1">
      <a:buFont typeface="Wingdings" pitchFamily="2" charset="2"/>
      <a:buChar char="§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628650" indent="-171450" algn="l" defTabSz="914400" rtl="0" eaLnBrk="1" latinLnBrk="0" hangingPunct="1">
      <a:buFont typeface="Wingdings" pitchFamily="2" charset="2"/>
      <a:buChar char="§"/>
      <a:defRPr sz="1050" kern="1200">
        <a:solidFill>
          <a:schemeClr val="tx1"/>
        </a:solidFill>
        <a:latin typeface="+mn-lt"/>
        <a:ea typeface="+mn-ea"/>
        <a:cs typeface="+mn-cs"/>
      </a:defRPr>
    </a:lvl3pPr>
    <a:lvl4pPr marL="857250" indent="-171450" algn="l" defTabSz="914400" rtl="0" eaLnBrk="1" latinLnBrk="0" hangingPunct="1">
      <a:buFont typeface="Wingdings" pitchFamily="2" charset="2"/>
      <a:buChar char="§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85850" indent="-171450" algn="l" defTabSz="914400" rtl="0" eaLnBrk="1" latinLnBrk="0" hangingPunct="1">
      <a:buFont typeface="Wingdings" pitchFamily="2" charset="2"/>
      <a:buChar char="§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1426-1426-4064-BD1F-AD206C4CB08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13563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C1426-1426-4064-BD1F-AD206C4CB08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9713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95401"/>
            <a:ext cx="10363200" cy="1470025"/>
          </a:xfrm>
        </p:spPr>
        <p:txBody>
          <a:bodyPr>
            <a:normAutofit/>
          </a:bodyPr>
          <a:lstStyle>
            <a:lvl1pPr>
              <a:defRPr sz="3600" b="1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51175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87408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rmAutofit/>
          </a:bodyPr>
          <a:lstStyle>
            <a:lvl1pPr>
              <a:defRPr sz="2800" b="1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95400"/>
            <a:ext cx="10972800" cy="4525963"/>
          </a:xfrm>
        </p:spPr>
        <p:txBody>
          <a:bodyPr vert="eaVert">
            <a:normAutofit/>
          </a:bodyPr>
          <a:lstStyle>
            <a:lvl1pPr>
              <a:defRPr sz="2000">
                <a:latin typeface="Candara" panose="020E0502030303020204" pitchFamily="34" charset="0"/>
              </a:defRPr>
            </a:lvl1pPr>
            <a:lvl2pPr>
              <a:defRPr sz="1800">
                <a:latin typeface="Candara" panose="020E0502030303020204" pitchFamily="34" charset="0"/>
              </a:defRPr>
            </a:lvl2pPr>
            <a:lvl3pPr>
              <a:defRPr sz="1600">
                <a:latin typeface="Candara" panose="020E0502030303020204" pitchFamily="34" charset="0"/>
              </a:defRPr>
            </a:lvl3pPr>
            <a:lvl4pPr>
              <a:defRPr sz="1400">
                <a:latin typeface="Candara" panose="020E0502030303020204" pitchFamily="34" charset="0"/>
              </a:defRPr>
            </a:lvl4pPr>
            <a:lvl5pPr>
              <a:defRPr sz="1400">
                <a:latin typeface="Candara" panose="020E0502030303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61997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1600" y="274639"/>
            <a:ext cx="1320800" cy="5668962"/>
          </a:xfrm>
        </p:spPr>
        <p:txBody>
          <a:bodyPr vert="eaVert">
            <a:normAutofit/>
          </a:bodyPr>
          <a:lstStyle>
            <a:lvl1pPr>
              <a:defRPr sz="28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274639"/>
            <a:ext cx="8432800" cy="5668962"/>
          </a:xfrm>
        </p:spPr>
        <p:txBody>
          <a:bodyPr vert="eaVert">
            <a:normAutofit/>
          </a:bodyPr>
          <a:lstStyle>
            <a:lvl1pPr marL="342900" indent="-342900">
              <a:buFont typeface="Wingdings" pitchFamily="2" charset="2"/>
              <a:buChar char="§"/>
              <a:defRPr sz="2000">
                <a:latin typeface="Candara" panose="020E0502030303020204" pitchFamily="34" charset="0"/>
              </a:defRPr>
            </a:lvl1pPr>
            <a:lvl2pPr>
              <a:defRPr sz="1800">
                <a:latin typeface="Candara" panose="020E0502030303020204" pitchFamily="34" charset="0"/>
              </a:defRPr>
            </a:lvl2pPr>
            <a:lvl3pPr>
              <a:defRPr sz="1600">
                <a:latin typeface="Candara" panose="020E0502030303020204" pitchFamily="34" charset="0"/>
              </a:defRPr>
            </a:lvl3pPr>
            <a:lvl4pPr>
              <a:defRPr sz="1400">
                <a:latin typeface="Candara" panose="020E0502030303020204" pitchFamily="34" charset="0"/>
              </a:defRPr>
            </a:lvl4pPr>
            <a:lvl5pPr>
              <a:defRPr sz="1400">
                <a:latin typeface="Candara" panose="020E0502030303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14009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648200"/>
          </a:xfrm>
        </p:spPr>
        <p:txBody>
          <a:bodyPr>
            <a:normAutofit/>
          </a:bodyPr>
          <a:lstStyle>
            <a:lvl1pPr marL="233363" indent="-233363">
              <a:buFont typeface="Wingdings" pitchFamily="2" charset="2"/>
              <a:buChar char="§"/>
              <a:defRPr sz="2000">
                <a:latin typeface="Candara" panose="020E0502030303020204" pitchFamily="34" charset="0"/>
              </a:defRPr>
            </a:lvl1pPr>
            <a:lvl2pPr marL="512763" indent="-227013">
              <a:tabLst/>
              <a:defRPr sz="1800">
                <a:latin typeface="Candara" panose="020E0502030303020204" pitchFamily="34" charset="0"/>
              </a:defRPr>
            </a:lvl2pPr>
            <a:lvl3pPr marL="801688" indent="-228600">
              <a:defRPr sz="1600">
                <a:latin typeface="Candara" panose="020E0502030303020204" pitchFamily="34" charset="0"/>
              </a:defRPr>
            </a:lvl3pPr>
            <a:lvl4pPr marL="1087438" indent="-228600">
              <a:defRPr sz="1400">
                <a:latin typeface="Candara" panose="020E0502030303020204" pitchFamily="34" charset="0"/>
              </a:defRPr>
            </a:lvl4pPr>
            <a:lvl5pPr marL="1374775" indent="-228600">
              <a:defRPr sz="1400">
                <a:latin typeface="Candara" panose="020E0502030303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904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400" b="1" cap="all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4062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1"/>
            <a:ext cx="5384800" cy="4525963"/>
          </a:xfrm>
        </p:spPr>
        <p:txBody>
          <a:bodyPr>
            <a:normAutofit/>
          </a:bodyPr>
          <a:lstStyle>
            <a:lvl1pPr marL="233363" indent="-233363">
              <a:buFont typeface="Wingdings" pitchFamily="2" charset="2"/>
              <a:buChar char="§"/>
              <a:defRPr sz="2000">
                <a:latin typeface="Candara" panose="020E0502030303020204" pitchFamily="34" charset="0"/>
              </a:defRPr>
            </a:lvl1pPr>
            <a:lvl2pPr marL="573088" indent="-227013">
              <a:defRPr sz="1800">
                <a:latin typeface="Candara" panose="020E0502030303020204" pitchFamily="34" charset="0"/>
              </a:defRPr>
            </a:lvl2pPr>
            <a:lvl3pPr marL="852488" indent="-228600">
              <a:defRPr sz="1600">
                <a:latin typeface="Candara" panose="020E0502030303020204" pitchFamily="34" charset="0"/>
              </a:defRPr>
            </a:lvl3pPr>
            <a:lvl4pPr marL="1146175" indent="-228600">
              <a:defRPr sz="1400">
                <a:latin typeface="Candara" panose="020E0502030303020204" pitchFamily="34" charset="0"/>
              </a:defRPr>
            </a:lvl4pPr>
            <a:lvl5pPr marL="1485900" indent="-228600">
              <a:defRPr sz="1400">
                <a:latin typeface="Candara" panose="020E0502030303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0"/>
          </p:nvPr>
        </p:nvSpPr>
        <p:spPr>
          <a:xfrm>
            <a:off x="6197600" y="1371601"/>
            <a:ext cx="5384800" cy="4525963"/>
          </a:xfrm>
        </p:spPr>
        <p:txBody>
          <a:bodyPr>
            <a:normAutofit/>
          </a:bodyPr>
          <a:lstStyle>
            <a:lvl1pPr marL="233363" indent="-233363">
              <a:buFont typeface="Wingdings" pitchFamily="2" charset="2"/>
              <a:buChar char="§"/>
              <a:defRPr sz="2000">
                <a:latin typeface="Candara" panose="020E0502030303020204" pitchFamily="34" charset="0"/>
              </a:defRPr>
            </a:lvl1pPr>
            <a:lvl2pPr marL="573088" indent="-227013">
              <a:defRPr sz="1800">
                <a:latin typeface="Candara" panose="020E0502030303020204" pitchFamily="34" charset="0"/>
              </a:defRPr>
            </a:lvl2pPr>
            <a:lvl3pPr marL="852488" indent="-228600">
              <a:defRPr sz="1600">
                <a:latin typeface="Candara" panose="020E0502030303020204" pitchFamily="34" charset="0"/>
              </a:defRPr>
            </a:lvl3pPr>
            <a:lvl4pPr marL="1146175" indent="-228600">
              <a:defRPr sz="1400">
                <a:latin typeface="Candara" panose="020E0502030303020204" pitchFamily="34" charset="0"/>
              </a:defRPr>
            </a:lvl4pPr>
            <a:lvl5pPr marL="1485900" indent="-228600">
              <a:defRPr sz="1400">
                <a:latin typeface="Candara" panose="020E0502030303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46940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/>
          </a:bodyPr>
          <a:lstStyle>
            <a:lvl1pPr>
              <a:defRPr sz="2800" b="1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52550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Candara" panose="020E05020303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92312"/>
            <a:ext cx="5386917" cy="3951288"/>
          </a:xfrm>
        </p:spPr>
        <p:txBody>
          <a:bodyPr>
            <a:normAutofit/>
          </a:bodyPr>
          <a:lstStyle>
            <a:lvl1pPr>
              <a:defRPr sz="1800">
                <a:latin typeface="Candara" panose="020E0502030303020204" pitchFamily="34" charset="0"/>
              </a:defRPr>
            </a:lvl1pPr>
            <a:lvl2pPr marL="573088" indent="-227013">
              <a:defRPr sz="1600">
                <a:latin typeface="Candara" panose="020E0502030303020204" pitchFamily="34" charset="0"/>
              </a:defRPr>
            </a:lvl2pPr>
            <a:lvl3pPr marL="801688" indent="-228600">
              <a:defRPr sz="1400">
                <a:latin typeface="Candara" panose="020E0502030303020204" pitchFamily="34" charset="0"/>
              </a:defRPr>
            </a:lvl3pPr>
            <a:lvl4pPr marL="1087438" indent="-228600">
              <a:defRPr sz="1200">
                <a:latin typeface="Candara" panose="020E0502030303020204" pitchFamily="34" charset="0"/>
              </a:defRPr>
            </a:lvl4pPr>
            <a:lvl5pPr marL="1374775" indent="-228600">
              <a:tabLst/>
              <a:defRPr sz="1200">
                <a:latin typeface="Candara" panose="020E0502030303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352550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Candara" panose="020E05020303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Content Placeholder 3"/>
          <p:cNvSpPr>
            <a:spLocks noGrp="1"/>
          </p:cNvSpPr>
          <p:nvPr>
            <p:ph sz="half" idx="12"/>
          </p:nvPr>
        </p:nvSpPr>
        <p:spPr>
          <a:xfrm>
            <a:off x="6197600" y="1992312"/>
            <a:ext cx="5386917" cy="3951288"/>
          </a:xfrm>
        </p:spPr>
        <p:txBody>
          <a:bodyPr>
            <a:normAutofit/>
          </a:bodyPr>
          <a:lstStyle>
            <a:lvl1pPr>
              <a:defRPr sz="1800">
                <a:latin typeface="Candara" panose="020E0502030303020204" pitchFamily="34" charset="0"/>
              </a:defRPr>
            </a:lvl1pPr>
            <a:lvl2pPr marL="573088" indent="-227013">
              <a:defRPr sz="1600">
                <a:latin typeface="Candara" panose="020E0502030303020204" pitchFamily="34" charset="0"/>
              </a:defRPr>
            </a:lvl2pPr>
            <a:lvl3pPr marL="801688" indent="-228600">
              <a:defRPr sz="1400">
                <a:latin typeface="Candara" panose="020E0502030303020204" pitchFamily="34" charset="0"/>
              </a:defRPr>
            </a:lvl3pPr>
            <a:lvl4pPr marL="1087438" indent="-228600">
              <a:defRPr sz="1200">
                <a:latin typeface="Candara" panose="020E0502030303020204" pitchFamily="34" charset="0"/>
              </a:defRPr>
            </a:lvl4pPr>
            <a:lvl5pPr marL="1374775" indent="-228600">
              <a:tabLst/>
              <a:defRPr sz="1200">
                <a:latin typeface="Candara" panose="020E0502030303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06749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/>
          </a:bodyPr>
          <a:lstStyle>
            <a:lvl1pPr>
              <a:defRPr sz="2800" b="1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39553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488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normAutofit/>
          </a:bodyPr>
          <a:lstStyle>
            <a:lvl1pPr algn="l">
              <a:defRPr sz="2000" b="1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670550"/>
          </a:xfrm>
        </p:spPr>
        <p:txBody>
          <a:bodyPr>
            <a:normAutofit/>
          </a:bodyPr>
          <a:lstStyle>
            <a:lvl1pPr>
              <a:defRPr sz="2000">
                <a:latin typeface="Candara" panose="020E0502030303020204" pitchFamily="34" charset="0"/>
              </a:defRPr>
            </a:lvl1pPr>
            <a:lvl2pPr marL="512763" indent="-227013">
              <a:defRPr sz="1800">
                <a:latin typeface="Candara" panose="020E0502030303020204" pitchFamily="34" charset="0"/>
              </a:defRPr>
            </a:lvl2pPr>
            <a:lvl3pPr marL="801688" indent="-228600">
              <a:defRPr sz="1600">
                <a:latin typeface="Candara" panose="020E0502030303020204" pitchFamily="34" charset="0"/>
              </a:defRPr>
            </a:lvl3pPr>
            <a:lvl4pPr marL="1144588" indent="-227013">
              <a:defRPr sz="1400">
                <a:latin typeface="Candara" panose="020E0502030303020204" pitchFamily="34" charset="0"/>
              </a:defRPr>
            </a:lvl4pPr>
            <a:lvl5pPr marL="1425575" indent="-228600">
              <a:defRPr sz="1400">
                <a:latin typeface="Candara" panose="020E0502030303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544745"/>
          </a:xfrm>
        </p:spPr>
        <p:txBody>
          <a:bodyPr/>
          <a:lstStyle>
            <a:lvl1pPr marL="0" indent="0">
              <a:buNone/>
              <a:defRPr sz="1400">
                <a:latin typeface="Candara" panose="020E0502030303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7097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645025"/>
            <a:ext cx="7315200" cy="566738"/>
          </a:xfrm>
        </p:spPr>
        <p:txBody>
          <a:bodyPr anchor="b"/>
          <a:lstStyle>
            <a:lvl1pPr algn="l">
              <a:defRPr sz="2000" b="1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57200"/>
            <a:ext cx="7315200" cy="4114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andara" panose="020E0502030303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211763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ndara" panose="020E0502030303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1577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" y="6156324"/>
            <a:ext cx="11866880" cy="581800"/>
            <a:chOff x="243840" y="6095999"/>
            <a:chExt cx="8671560" cy="581800"/>
          </a:xfrm>
        </p:grpSpPr>
        <p:sp>
          <p:nvSpPr>
            <p:cNvPr id="14" name="TextBox 13"/>
            <p:cNvSpPr txBox="1"/>
            <p:nvPr userDrawn="1"/>
          </p:nvSpPr>
          <p:spPr>
            <a:xfrm>
              <a:off x="507402" y="6400800"/>
              <a:ext cx="2514600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900" b="1" dirty="0" smtClean="0">
                  <a:solidFill>
                    <a:srgbClr val="002060"/>
                  </a:solidFill>
                  <a:latin typeface="Candara" panose="020E0502030303020204" pitchFamily="34" charset="0"/>
                </a:rPr>
                <a:t>INTERNATIONAL DZOGCHEN COMMUNITY</a:t>
              </a:r>
              <a:r>
                <a:rPr lang="en-US" sz="900" b="1" baseline="0" dirty="0" smtClean="0">
                  <a:solidFill>
                    <a:srgbClr val="002060"/>
                  </a:solidFill>
                  <a:latin typeface="Candara" panose="020E0502030303020204" pitchFamily="34" charset="0"/>
                </a:rPr>
                <a:t> </a:t>
              </a:r>
            </a:p>
            <a:p>
              <a:r>
                <a:rPr lang="en-US" sz="900" b="1" baseline="0" dirty="0" smtClean="0">
                  <a:solidFill>
                    <a:srgbClr val="00B0F0"/>
                  </a:solidFill>
                  <a:latin typeface="Candara" panose="020E0502030303020204" pitchFamily="34" charset="0"/>
                </a:rPr>
                <a:t>GAKYIL</a:t>
              </a:r>
              <a:endParaRPr lang="en-US" sz="900" b="1" dirty="0">
                <a:solidFill>
                  <a:srgbClr val="00B0F0"/>
                </a:solidFill>
                <a:latin typeface="Candara" panose="020E0502030303020204" pitchFamily="34" charset="0"/>
              </a:endParaRPr>
            </a:p>
          </p:txBody>
        </p:sp>
        <p:grpSp>
          <p:nvGrpSpPr>
            <p:cNvPr id="4" name="Group 3"/>
            <p:cNvGrpSpPr/>
            <p:nvPr userDrawn="1"/>
          </p:nvGrpSpPr>
          <p:grpSpPr>
            <a:xfrm>
              <a:off x="243840" y="6095999"/>
              <a:ext cx="8671560" cy="365760"/>
              <a:chOff x="243840" y="6172199"/>
              <a:chExt cx="8671560" cy="365760"/>
            </a:xfrm>
          </p:grpSpPr>
          <p:grpSp>
            <p:nvGrpSpPr>
              <p:cNvPr id="9" name="Group 8"/>
              <p:cNvGrpSpPr/>
              <p:nvPr userDrawn="1"/>
            </p:nvGrpSpPr>
            <p:grpSpPr>
              <a:xfrm>
                <a:off x="304800" y="6278880"/>
                <a:ext cx="8610600" cy="152400"/>
                <a:chOff x="304800" y="6248400"/>
                <a:chExt cx="8610600" cy="152400"/>
              </a:xfrm>
            </p:grpSpPr>
            <p:cxnSp>
              <p:nvCxnSpPr>
                <p:cNvPr id="10" name="Straight Connector 9"/>
                <p:cNvCxnSpPr/>
                <p:nvPr userDrawn="1"/>
              </p:nvCxnSpPr>
              <p:spPr>
                <a:xfrm>
                  <a:off x="304800" y="6248400"/>
                  <a:ext cx="86106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 userDrawn="1"/>
              </p:nvCxnSpPr>
              <p:spPr>
                <a:xfrm>
                  <a:off x="304800" y="6299200"/>
                  <a:ext cx="8610600" cy="0"/>
                </a:xfrm>
                <a:prstGeom prst="line">
                  <a:avLst/>
                </a:prstGeom>
                <a:ln w="19050">
                  <a:solidFill>
                    <a:srgbClr val="0074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 userDrawn="1"/>
              </p:nvCxnSpPr>
              <p:spPr>
                <a:xfrm>
                  <a:off x="304800" y="6350000"/>
                  <a:ext cx="8610600" cy="0"/>
                </a:xfrm>
                <a:prstGeom prst="line">
                  <a:avLst/>
                </a:prstGeom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 userDrawn="1"/>
              </p:nvCxnSpPr>
              <p:spPr>
                <a:xfrm>
                  <a:off x="304800" y="6400800"/>
                  <a:ext cx="86106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" name="Picture 14"/>
              <p:cNvPicPr>
                <a:picLocks/>
              </p:cNvPicPr>
              <p:nvPr userDrawn="1"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43840" y="6172199"/>
                <a:ext cx="267274" cy="365760"/>
              </a:xfrm>
              <a:prstGeom prst="rect">
                <a:avLst/>
              </a:prstGeom>
            </p:spPr>
          </p:pic>
        </p:grpSp>
        <p:sp>
          <p:nvSpPr>
            <p:cNvPr id="5" name="TextBox 4"/>
            <p:cNvSpPr txBox="1"/>
            <p:nvPr userDrawn="1"/>
          </p:nvSpPr>
          <p:spPr>
            <a:xfrm>
              <a:off x="507402" y="6096000"/>
              <a:ext cx="50370" cy="12311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800" dirty="0" smtClean="0">
                  <a:solidFill>
                    <a:srgbClr val="002060"/>
                  </a:solidFill>
                  <a:latin typeface="Candara" panose="020E0502030303020204" pitchFamily="34" charset="0"/>
                </a:rPr>
                <a:t>™</a:t>
              </a:r>
              <a:endParaRPr lang="en-US" sz="800" dirty="0">
                <a:solidFill>
                  <a:srgbClr val="002060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4962"/>
            <a:ext cx="109728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3192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160000" y="6537325"/>
            <a:ext cx="14224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ndara" panose="020E0502030303020204" pitchFamily="34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0442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Dzogchen Community (IDC)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43001"/>
            <a:ext cx="9162072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224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8537234"/>
              </p:ext>
            </p:extLst>
          </p:nvPr>
        </p:nvGraphicFramePr>
        <p:xfrm>
          <a:off x="762000" y="915106"/>
          <a:ext cx="10591802" cy="5065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65"/>
                <a:gridCol w="1554942"/>
                <a:gridCol w="1699919"/>
                <a:gridCol w="1699919"/>
                <a:gridCol w="1699919"/>
                <a:gridCol w="1699919"/>
                <a:gridCol w="1699919"/>
              </a:tblGrid>
              <a:tr h="885113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 Continue to encourage alignment of gars and lings with IDC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2. Encourage expansion of IDC membership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3. Continue to develop</a:t>
                      </a:r>
                      <a:r>
                        <a:rPr lang="en-US" sz="1100" b="1" kern="1200" baseline="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the</a:t>
                      </a:r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IDC Internet portal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4. Establish foundation for </a:t>
                      </a:r>
                      <a:r>
                        <a:rPr lang="en-US" sz="1100" b="1" kern="1200" baseline="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greater fundraising efforts at the IDC level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5. Make adequate</a:t>
                      </a:r>
                      <a:r>
                        <a:rPr lang="en-US" sz="1100" b="1" kern="1200" baseline="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preparations for handoff to the 2016-2019, 2</a:t>
                      </a:r>
                      <a:r>
                        <a:rPr lang="en-US" sz="1100" b="1" kern="1200" baseline="300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100" b="1" kern="1200" dirty="0" smtClean="0">
                          <a:solidFill>
                            <a:schemeClr val="lt1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International Gakyil 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6. Deliver Valuable Ongoing</a:t>
                      </a: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 Services to IDC Membership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  <a:tr h="166609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ndara" panose="020E0502030303020204" pitchFamily="34" charset="0"/>
                        </a:rPr>
                        <a:t>DESCRIPTION</a:t>
                      </a:r>
                      <a:endParaRPr lang="en-US" sz="16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vert="vert27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Encourage all remaining non-aligned</a:t>
                      </a: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gars and lings to complete the alignment process.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In coordination with the alignment process, expand IDC membership to include all members of the legacy Dzogchen Community and begin to address their membership needs.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Implement a web presence that is</a:t>
                      </a: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capable of integrating 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all Dzogchen Community web services into a</a:t>
                      </a: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common 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environment for community information and collaboration. 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Develop</a:t>
                      </a:r>
                      <a:r>
                        <a:rPr lang="en-US" sz="1100" kern="1200" baseline="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fund raising strategies that operate in concert with planned IDC expenditures, and build fund raising architecture for multiple donor channels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Self explanatory.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Ensure that</a:t>
                      </a: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 all administrative and Member Service activities are delivered in an effective manner and at realistic costs. Continually improve service delivery products, methods and outcomes.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49608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ndara" panose="020E0502030303020204" pitchFamily="34" charset="0"/>
                        </a:rPr>
                        <a:t>IG</a:t>
                      </a:r>
                      <a:r>
                        <a:rPr lang="en-US" sz="1400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ndara" panose="020E0502030303020204" pitchFamily="34" charset="0"/>
                        </a:rPr>
                        <a:t>  LEAD</a:t>
                      </a:r>
                      <a:endParaRPr lang="en-US" sz="14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vert="vert27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Red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(Enrico)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rgbClr val="C0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VP/Yellow/Blue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0070C0"/>
                        </a:gs>
                        <a:gs pos="51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rgbClr val="FFC000"/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Blue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rgbClr val="0070C0">
                        <a:alpha val="7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Yellow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rgbClr val="FFC0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Red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rgbClr val="C0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Candara" panose="020E0502030303020204" pitchFamily="34" charset="0"/>
                        </a:rPr>
                        <a:t>IG</a:t>
                      </a:r>
                      <a:r>
                        <a:rPr lang="en-US" sz="1600" b="1" baseline="0" dirty="0" smtClean="0">
                          <a:latin typeface="Candara" panose="020E0502030303020204" pitchFamily="34" charset="0"/>
                        </a:rPr>
                        <a:t> Secretariat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ndara" panose="020E0502030303020204" pitchFamily="34" charset="0"/>
                        </a:rPr>
                        <a:t>SU</a:t>
                      </a:r>
                      <a:r>
                        <a:rPr lang="en-US" sz="20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ndara" panose="020E0502030303020204" pitchFamily="34" charset="0"/>
                        </a:rPr>
                        <a:t>P</a:t>
                      </a:r>
                      <a:r>
                        <a:rPr lang="en-US" sz="14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ndara" panose="020E0502030303020204" pitchFamily="34" charset="0"/>
                        </a:rPr>
                        <a:t>PORTING INITIATIVES</a:t>
                      </a:r>
                      <a:endParaRPr lang="en-US" sz="14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 vert="vert27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Continue the process as it is currently designed.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5888" indent="-115888"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Begin to handle membership administration tasks for more members.</a:t>
                      </a: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15888" indent="-115888">
                        <a:buFont typeface="Wingdings" panose="05000000000000000000" pitchFamily="2" charset="2"/>
                        <a:buChar char="§"/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Evolve the online membership management system and related database to the next level of sophistication.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Conduct appropriate background research.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Requirements</a:t>
                      </a: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 Gathering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Consensus Building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Design &amp; Development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Testing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Deployment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Use of web portal to increase general fund raising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Webcast trailer project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Establish Foundation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Establish protocol for bequest and estate management</a:t>
                      </a:r>
                      <a:endParaRPr lang="en-US" sz="11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Map</a:t>
                      </a: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 process flows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Complete all legal and policy documentation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Identify and document operational improvements for later action.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Plan and conduct a General Assembly meeting to elect the new IG members.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dirty="0" smtClean="0">
                          <a:latin typeface="Candara" panose="020E0502030303020204" pitchFamily="34" charset="0"/>
                        </a:rPr>
                        <a:t>Business-as-Usual</a:t>
                      </a: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 activities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Technical Support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IDC Communications</a:t>
                      </a:r>
                      <a:r>
                        <a:rPr lang="en-US" sz="1100" baseline="0" dirty="0"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Services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1100" baseline="0" dirty="0" smtClean="0">
                          <a:latin typeface="Candara" panose="020E0502030303020204" pitchFamily="34" charset="0"/>
                        </a:rPr>
                        <a:t>IDC Teaching Services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IG Priorities for 2015 (revised)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332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143000"/>
            <a:ext cx="5943600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IDC = Unified membership and formal, legal alignment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Rinpoche’s </a:t>
            </a:r>
            <a:r>
              <a:rPr lang="en-GB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Longsal</a:t>
            </a: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symbol as authentication of pure Dzogchen Teachings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single Website to access all information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Webcast to unify all students globally with the Master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Mirror as a global source of information, news and updates</a:t>
            </a:r>
            <a:endParaRPr lang="en-GB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97264" cy="244475"/>
          </a:xfrm>
        </p:spPr>
        <p:txBody>
          <a:bodyPr/>
          <a:lstStyle/>
          <a:p>
            <a:fld id="{89FB39B1-0FC5-4E21-B9D7-A669BA636770}" type="slidenum">
              <a:rPr lang="en-US" sz="1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/>
              <a:t>2</a:t>
            </a:fld>
            <a:endParaRPr lang="en-US" sz="10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50316" cy="7921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Our Community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79097"/>
            <a:ext cx="3062512" cy="6402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6002" y="1695556"/>
            <a:ext cx="2804998" cy="704774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122" y="2514600"/>
            <a:ext cx="3972097" cy="95682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4501" y="3581400"/>
            <a:ext cx="3972097" cy="61318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291639"/>
            <a:ext cx="3443512" cy="18043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6553200" y="1066800"/>
            <a:ext cx="0" cy="502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2775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4648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Set up the integrated</a:t>
            </a:r>
            <a:r>
              <a:rPr lang="en-US" dirty="0"/>
              <a:t>, functional </a:t>
            </a:r>
            <a:r>
              <a:rPr lang="en-US" dirty="0" smtClean="0"/>
              <a:t>network of the International Dzogchen Community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Align gars and lings with IDC</a:t>
            </a:r>
          </a:p>
          <a:p>
            <a:pPr lvl="1"/>
            <a:r>
              <a:rPr lang="en-US" dirty="0" smtClean="0"/>
              <a:t>Establish basic operational systems and processes</a:t>
            </a:r>
          </a:p>
          <a:p>
            <a:pPr lvl="1"/>
            <a:r>
              <a:rPr lang="en-US" dirty="0" smtClean="0"/>
              <a:t>Enable communications</a:t>
            </a:r>
          </a:p>
          <a:p>
            <a:pPr lvl="1"/>
            <a:endParaRPr lang="en-US" dirty="0"/>
          </a:p>
          <a:p>
            <a:r>
              <a:rPr lang="en-US" dirty="0" smtClean="0"/>
              <a:t>Provide basic services and governance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Membership</a:t>
            </a:r>
          </a:p>
          <a:p>
            <a:pPr lvl="1"/>
            <a:r>
              <a:rPr lang="en-US" dirty="0" smtClean="0"/>
              <a:t>Copyright and Trademark</a:t>
            </a:r>
          </a:p>
          <a:p>
            <a:pPr lvl="1"/>
            <a:r>
              <a:rPr lang="en-US" dirty="0" smtClean="0"/>
              <a:t>Legal and financial (for IDC)</a:t>
            </a:r>
          </a:p>
          <a:p>
            <a:pPr lvl="1"/>
            <a:r>
              <a:rPr lang="en-US" dirty="0" smtClean="0"/>
              <a:t>Webcast</a:t>
            </a:r>
          </a:p>
          <a:p>
            <a:pPr lvl="1"/>
            <a:r>
              <a:rPr lang="en-US" dirty="0" smtClean="0"/>
              <a:t>The Mirror</a:t>
            </a:r>
          </a:p>
          <a:p>
            <a:pPr lvl="1"/>
            <a:r>
              <a:rPr lang="en-US" dirty="0" smtClean="0"/>
              <a:t>Web Portal</a:t>
            </a:r>
          </a:p>
          <a:p>
            <a:pPr lvl="1"/>
            <a:r>
              <a:rPr lang="en-US" dirty="0" smtClean="0"/>
              <a:t>International Teacher </a:t>
            </a:r>
            <a:r>
              <a:rPr lang="en-US" dirty="0"/>
              <a:t>administration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Gakyil Mandate for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7535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36472561"/>
              </p:ext>
            </p:extLst>
          </p:nvPr>
        </p:nvGraphicFramePr>
        <p:xfrm>
          <a:off x="6477000" y="1066800"/>
          <a:ext cx="5715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63000" y="31242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andara" panose="020E0502030303020204" pitchFamily="34" charset="0"/>
              </a:rPr>
              <a:t>2013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295400"/>
            <a:ext cx="6629400" cy="4648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Surveys conducted on global pricing &amp; benefits for membership October &amp; November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New Global Membership tiers and pricing announced December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New online Membership Management System (MMS) launched from December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Current number of Gars &amp; Lings set up on MMS:  10 Gars, 45 Lings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Number of members globally for 2013 was estimated to be 6,100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Our expectation from last year was for 8% membership growth. Rinpoche’s busy schedule, regular Webcasts and the new online MMS will help to achieve this expectation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800" dirty="0" smtClean="0"/>
              <a:t>Rinpoche taught in India, Bhutan and mainland China in 2014, creating potential for new members</a:t>
            </a:r>
            <a:endParaRPr lang="en-GB" sz="1800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pple Chancery"/>
              </a:rPr>
              <a:t>IDC Membership Highlights for 2014</a:t>
            </a:r>
          </a:p>
        </p:txBody>
      </p:sp>
      <p:sp>
        <p:nvSpPr>
          <p:cNvPr id="4" name="Title 10"/>
          <p:cNvSpPr txBox="1">
            <a:spLocks/>
          </p:cNvSpPr>
          <p:nvPr/>
        </p:nvSpPr>
        <p:spPr>
          <a:xfrm>
            <a:off x="2135560" y="332656"/>
            <a:ext cx="763284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Palatino Linotype" pitchFamily="18" charset="0"/>
                <a:ea typeface="+mj-ea"/>
                <a:cs typeface="+mj-cs"/>
              </a:defRPr>
            </a:lvl1pPr>
          </a:lstStyle>
          <a:p>
            <a:endParaRPr lang="en-US" sz="2400" b="0" dirty="0">
              <a:solidFill>
                <a:schemeClr val="accent1">
                  <a:lumMod val="75000"/>
                </a:schemeClr>
              </a:solidFill>
              <a:latin typeface="Candara" panose="020E0502030303020204" pitchFamily="34" charset="0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36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295400"/>
            <a:ext cx="11201400" cy="4648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GB" dirty="0" smtClean="0"/>
              <a:t>Welcome Cards are to allow for new students to participate in Dzogchen Community activities for at least three consecutive years before becoming a member, and assuming all of the associated responsibilities / privileges of a member, such as: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GB" dirty="0" smtClean="0"/>
              <a:t>Take SMS exams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GB" dirty="0" smtClean="0"/>
              <a:t>Become Gakyil member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GB" dirty="0" smtClean="0"/>
              <a:t>Be </a:t>
            </a:r>
            <a:r>
              <a:rPr lang="en-GB" dirty="0" err="1" smtClean="0"/>
              <a:t>Gekod</a:t>
            </a:r>
            <a:endParaRPr lang="en-GB" dirty="0" smtClean="0"/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n-GB" dirty="0" smtClean="0"/>
              <a:t>Vote at AGMs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dirty="0" smtClean="0"/>
              <a:t>Welcome Card holders are given access to Webcast Teachings, use of the Webcast Replay System and can participate in the study and practice of Base Level Santi </a:t>
            </a:r>
            <a:r>
              <a:rPr lang="en-GB" dirty="0" err="1" smtClean="0"/>
              <a:t>Maha</a:t>
            </a:r>
            <a:r>
              <a:rPr lang="en-GB" dirty="0" smtClean="0"/>
              <a:t> Sangha.  Other discounts and benefits are set according to the level of Welcome Card donation and the commensurate offers made by local </a:t>
            </a:r>
            <a:r>
              <a:rPr lang="en-GB" dirty="0" err="1" smtClean="0"/>
              <a:t>Gakyils</a:t>
            </a:r>
            <a:r>
              <a:rPr lang="en-GB" dirty="0" smtClean="0"/>
              <a:t>.</a:t>
            </a:r>
          </a:p>
          <a:p>
            <a:r>
              <a:rPr lang="en-GB" dirty="0" smtClean="0"/>
              <a:t>Continuity of membership is an important part of maintaining the Dzogchen Community.  As a result, for those students that have allowed their membership to expire without renewal may be asked to restart the three year Welcome Card process in order to re-establish membership status or to pay missing years.  If you have inadvertently missed your membership renewal, please contact your local Gakyil to address your membership status</a:t>
            </a:r>
            <a:endParaRPr lang="en-US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/>
          <a:lstStyle/>
          <a:p>
            <a:r>
              <a:rPr lang="en-US" dirty="0" smtClean="0"/>
              <a:t>Welcome Cards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600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Communications: What Works and What Doesn’t?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What methods of communication does your local community use?  How effective are they?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What communications-related issues does your local community have?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What solutions have been tried?  What has worked best?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How are we (the IG) doing with communication?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What has been effective?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How might we improve communications?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Importance of keeping community and personal Gakyil email addresses updated in MMS to reach the </a:t>
            </a:r>
            <a:r>
              <a:rPr lang="en-US" dirty="0" err="1" smtClean="0"/>
              <a:t>Gakyils</a:t>
            </a:r>
            <a:endParaRPr lang="en-US" dirty="0" smtClean="0"/>
          </a:p>
          <a:p>
            <a:pPr lvl="1"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Please respond by email to blue@dzogchen.net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160000" y="6477001"/>
            <a:ext cx="1422400" cy="244475"/>
          </a:xfrm>
        </p:spPr>
        <p:txBody>
          <a:bodyPr/>
          <a:lstStyle/>
          <a:p>
            <a:fld id="{89FB39B1-0FC5-4E21-B9D7-A669BA63677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7641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Update:</a:t>
            </a:r>
          </a:p>
          <a:p>
            <a:endParaRPr lang="en-US" dirty="0"/>
          </a:p>
          <a:p>
            <a:pPr lvl="1"/>
            <a:r>
              <a:rPr lang="en-US" dirty="0" smtClean="0"/>
              <a:t>Essential centralized service of the IDC from July</a:t>
            </a:r>
          </a:p>
          <a:p>
            <a:pPr lvl="1"/>
            <a:r>
              <a:rPr lang="en-US" dirty="0" smtClean="0"/>
              <a:t>Discussions currently underway on how to best formulate the service</a:t>
            </a:r>
          </a:p>
          <a:p>
            <a:pPr lvl="1"/>
            <a:r>
              <a:rPr lang="en-US" dirty="0" smtClean="0"/>
              <a:t>More news mid-year</a:t>
            </a:r>
          </a:p>
          <a:p>
            <a:endParaRPr lang="en-US" dirty="0"/>
          </a:p>
          <a:p>
            <a:r>
              <a:rPr lang="en-US" dirty="0" smtClean="0"/>
              <a:t>Questions to think about  (please respond via e-mail to </a:t>
            </a:r>
            <a:r>
              <a:rPr lang="en-US" i="1" dirty="0" smtClean="0"/>
              <a:t>blue@dzogchen.net</a:t>
            </a:r>
            <a:r>
              <a:rPr lang="en-US" dirty="0" smtClean="0"/>
              <a:t>) :</a:t>
            </a:r>
          </a:p>
          <a:p>
            <a:endParaRPr lang="en-US" dirty="0"/>
          </a:p>
          <a:p>
            <a:pPr lvl="1"/>
            <a:r>
              <a:rPr lang="en-US" dirty="0" smtClean="0"/>
              <a:t>How does your local community use the International Teachers?</a:t>
            </a:r>
          </a:p>
          <a:p>
            <a:pPr lvl="1"/>
            <a:r>
              <a:rPr lang="en-US" dirty="0" smtClean="0"/>
              <a:t>What about local or regional teachers?</a:t>
            </a:r>
          </a:p>
          <a:p>
            <a:pPr lvl="1"/>
            <a:r>
              <a:rPr lang="en-US" dirty="0" smtClean="0"/>
              <a:t>How can the IG help you with International Teacher Management?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Teacher Management Update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272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President’s Message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63600" y="1190685"/>
            <a:ext cx="10718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i="1" dirty="0" smtClean="0">
                <a:latin typeface="Arial" panose="020B0604020202020204" pitchFamily="34" charset="0"/>
              </a:rPr>
              <a:t>“As you </a:t>
            </a:r>
            <a:r>
              <a:rPr lang="en-US" i="1" dirty="0">
                <a:latin typeface="Arial" panose="020B0604020202020204" pitchFamily="34" charset="0"/>
              </a:rPr>
              <a:t>know, at the moment I am making many necklaces; it is useful for relaxing and also for making money for the </a:t>
            </a:r>
            <a:r>
              <a:rPr lang="en-US" i="1" dirty="0" err="1">
                <a:latin typeface="Arial" panose="020B0604020202020204" pitchFamily="34" charset="0"/>
              </a:rPr>
              <a:t>Gonpa</a:t>
            </a:r>
            <a:r>
              <a:rPr lang="en-US" i="1" dirty="0">
                <a:latin typeface="Arial" panose="020B0604020202020204" pitchFamily="34" charset="0"/>
              </a:rPr>
              <a:t>. I did not go to college to learn how to make necklaces – I went to college to learn how to think for myself.</a:t>
            </a:r>
            <a:endParaRPr lang="en-US" i="1" dirty="0">
              <a:latin typeface="arial" panose="020B0604020202020204" pitchFamily="34" charset="0"/>
            </a:endParaRPr>
          </a:p>
          <a:p>
            <a:pPr fontAlgn="t"/>
            <a:r>
              <a:rPr lang="en-US" i="1" dirty="0">
                <a:latin typeface="Arial" panose="020B0604020202020204" pitchFamily="34" charset="0"/>
              </a:rPr>
              <a:t> </a:t>
            </a:r>
            <a:endParaRPr lang="en-US" i="1" dirty="0">
              <a:latin typeface="arial" panose="020B0604020202020204" pitchFamily="34" charset="0"/>
            </a:endParaRPr>
          </a:p>
          <a:p>
            <a:pPr fontAlgn="t"/>
            <a:r>
              <a:rPr lang="en-US" i="1" dirty="0">
                <a:latin typeface="Arial" panose="020B0604020202020204" pitchFamily="34" charset="0"/>
              </a:rPr>
              <a:t>So then I observed, and worked out the best way. Now I have systems for making each type of thing, necklace, bracelet, car and moto protections, and it becomes easy.</a:t>
            </a:r>
            <a:endParaRPr lang="en-US" i="1" dirty="0">
              <a:latin typeface="arial" panose="020B0604020202020204" pitchFamily="34" charset="0"/>
            </a:endParaRPr>
          </a:p>
          <a:p>
            <a:pPr fontAlgn="t"/>
            <a:r>
              <a:rPr lang="en-US" i="1" dirty="0">
                <a:latin typeface="Arial" panose="020B0604020202020204" pitchFamily="34" charset="0"/>
              </a:rPr>
              <a:t> </a:t>
            </a:r>
            <a:endParaRPr lang="en-US" i="1" dirty="0">
              <a:latin typeface="arial" panose="020B0604020202020204" pitchFamily="34" charset="0"/>
            </a:endParaRPr>
          </a:p>
          <a:p>
            <a:pPr fontAlgn="t"/>
            <a:r>
              <a:rPr lang="en-US" i="1" dirty="0">
                <a:latin typeface="Arial" panose="020B0604020202020204" pitchFamily="34" charset="0"/>
              </a:rPr>
              <a:t>It is the same for our Community, we need some systems so that everything becomes easier to carry out. We observe, we apply, and work out the best way to do everything.</a:t>
            </a:r>
            <a:endParaRPr lang="en-US" i="1" dirty="0">
              <a:latin typeface="arial" panose="020B0604020202020204" pitchFamily="34" charset="0"/>
            </a:endParaRPr>
          </a:p>
          <a:p>
            <a:pPr fontAlgn="t"/>
            <a:r>
              <a:rPr lang="en-US" i="1" dirty="0">
                <a:latin typeface="Arial" panose="020B0604020202020204" pitchFamily="34" charset="0"/>
              </a:rPr>
              <a:t> </a:t>
            </a:r>
            <a:endParaRPr lang="en-US" i="1" dirty="0">
              <a:latin typeface="arial" panose="020B0604020202020204" pitchFamily="34" charset="0"/>
            </a:endParaRPr>
          </a:p>
          <a:p>
            <a:pPr fontAlgn="t"/>
            <a:r>
              <a:rPr lang="en-US" i="1" dirty="0">
                <a:latin typeface="Arial" panose="020B0604020202020204" pitchFamily="34" charset="0"/>
              </a:rPr>
              <a:t>So I hope all our </a:t>
            </a:r>
            <a:r>
              <a:rPr lang="en-US" i="1" dirty="0" err="1">
                <a:latin typeface="Arial" panose="020B0604020202020204" pitchFamily="34" charset="0"/>
              </a:rPr>
              <a:t>Gakyils</a:t>
            </a:r>
            <a:r>
              <a:rPr lang="en-US" i="1" dirty="0">
                <a:latin typeface="Arial" panose="020B0604020202020204" pitchFamily="34" charset="0"/>
              </a:rPr>
              <a:t> and members can collaborate very well, so that our Dzogchen Community can carry on into the future in the best </a:t>
            </a:r>
            <a:r>
              <a:rPr lang="en-US" i="1" dirty="0" smtClean="0">
                <a:latin typeface="Arial" panose="020B0604020202020204" pitchFamily="34" charset="0"/>
              </a:rPr>
              <a:t>way.”</a:t>
            </a:r>
          </a:p>
          <a:p>
            <a:pPr fontAlgn="t"/>
            <a:endParaRPr lang="en-US" dirty="0" smtClean="0">
              <a:latin typeface="Arial" panose="020B0604020202020204" pitchFamily="34" charset="0"/>
            </a:endParaRPr>
          </a:p>
          <a:p>
            <a:pPr fontAlgn="t"/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</a:rPr>
              <a:t>                                                                                                                                      </a:t>
            </a:r>
          </a:p>
          <a:p>
            <a:pPr fontAlgn="t"/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</a:rPr>
              <a:t>                                                                                                                           -- </a:t>
            </a:r>
            <a:r>
              <a:rPr lang="en-US" dirty="0" err="1" smtClean="0">
                <a:latin typeface="Arial" panose="020B0604020202020204" pitchFamily="34" charset="0"/>
              </a:rPr>
              <a:t>Namkhai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Norbu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</a:p>
          <a:p>
            <a:pPr fontAlgn="t"/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r>
              <a:rPr lang="en-US" dirty="0" smtClean="0">
                <a:effectLst/>
                <a:latin typeface="Arial" panose="020B0604020202020204" pitchFamily="34" charset="0"/>
              </a:rPr>
              <a:t>                                                                                                                               given at </a:t>
            </a:r>
            <a:r>
              <a:rPr lang="en-US" dirty="0" err="1" smtClean="0">
                <a:effectLst/>
                <a:latin typeface="Arial" panose="020B0604020202020204" pitchFamily="34" charset="0"/>
              </a:rPr>
              <a:t>Dza</a:t>
            </a:r>
            <a:r>
              <a:rPr lang="en-US" dirty="0" err="1" smtClean="0">
                <a:latin typeface="Arial" panose="020B0604020202020204" pitchFamily="34" charset="0"/>
              </a:rPr>
              <a:t>mling</a:t>
            </a:r>
            <a:r>
              <a:rPr lang="en-US" dirty="0" smtClean="0">
                <a:latin typeface="Arial" panose="020B0604020202020204" pitchFamily="34" charset="0"/>
              </a:rPr>
              <a:t> Gar</a:t>
            </a:r>
          </a:p>
          <a:p>
            <a:pPr fontAlgn="t"/>
            <a:r>
              <a:rPr lang="en-US" dirty="0">
                <a:effectLst/>
                <a:latin typeface="Arial" panose="020B0604020202020204" pitchFamily="34" charset="0"/>
              </a:rPr>
              <a:t>	</a:t>
            </a:r>
            <a:r>
              <a:rPr lang="en-US" dirty="0" smtClean="0">
                <a:effectLst/>
                <a:latin typeface="Arial" panose="020B0604020202020204" pitchFamily="34" charset="0"/>
              </a:rPr>
              <a:t>           							  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</a:rPr>
              <a:t>          </a:t>
            </a:r>
            <a:r>
              <a:rPr lang="en-US" dirty="0" smtClean="0">
                <a:effectLst/>
                <a:latin typeface="Arial" panose="020B0604020202020204" pitchFamily="34" charset="0"/>
              </a:rPr>
              <a:t>April 2015</a:t>
            </a:r>
            <a:endParaRPr lang="en-US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8476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1954511"/>
              </p:ext>
            </p:extLst>
          </p:nvPr>
        </p:nvGraphicFramePr>
        <p:xfrm>
          <a:off x="1600200" y="1295400"/>
          <a:ext cx="9677400" cy="3807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8700"/>
                <a:gridCol w="4838700"/>
              </a:tblGrid>
              <a:tr h="522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latin typeface="Candara" panose="020E0502030303020204" pitchFamily="34" charset="0"/>
                        </a:rPr>
                        <a:t>Strategic Priority</a:t>
                      </a:r>
                      <a:endParaRPr lang="en-US" sz="2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smtClean="0">
                          <a:latin typeface="Candara" panose="020E0502030303020204" pitchFamily="34" charset="0"/>
                        </a:rPr>
                        <a:t>Status</a:t>
                      </a:r>
                      <a:r>
                        <a:rPr lang="en-US" sz="2400" baseline="0" dirty="0" smtClean="0">
                          <a:latin typeface="Candara" panose="020E0502030303020204" pitchFamily="34" charset="0"/>
                        </a:rPr>
                        <a:t> as of 31 December, 2014</a:t>
                      </a:r>
                      <a:endParaRPr lang="en-US" sz="24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816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latin typeface="Candara" panose="020E0502030303020204" pitchFamily="34" charset="0"/>
                        </a:rPr>
                        <a:t>Build</a:t>
                      </a:r>
                      <a:r>
                        <a:rPr lang="en-US" sz="2000" b="1" baseline="0" dirty="0" smtClean="0">
                          <a:latin typeface="Candara" panose="020E0502030303020204" pitchFamily="34" charset="0"/>
                        </a:rPr>
                        <a:t> and Implement a DC Portal</a:t>
                      </a:r>
                      <a:endParaRPr 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68275" marR="0" indent="-1682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000" baseline="0" dirty="0" smtClean="0">
                          <a:latin typeface="Candara" panose="020E0502030303020204" pitchFamily="34" charset="0"/>
                        </a:rPr>
                        <a:t>Basic Functionality</a:t>
                      </a:r>
                    </a:p>
                    <a:p>
                      <a:pPr marL="168275" marR="0" indent="-1682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2000" baseline="0" dirty="0" smtClean="0">
                          <a:latin typeface="Candara" panose="020E0502030303020204" pitchFamily="34" charset="0"/>
                        </a:rPr>
                        <a:t>Real integration to be implemented</a:t>
                      </a:r>
                      <a:endParaRPr lang="en-US" sz="2000" dirty="0" smtClean="0">
                        <a:latin typeface="Candara" panose="020E0502030303020204" pitchFamily="34" charset="0"/>
                      </a:endParaRPr>
                    </a:p>
                    <a:p>
                      <a:pPr marL="168275" indent="-16827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ndara" panose="020E0502030303020204" pitchFamily="34" charset="0"/>
                        </a:rPr>
                        <a:t>Improvement in</a:t>
                      </a:r>
                      <a:r>
                        <a:rPr lang="en-US" sz="2000" baseline="0" dirty="0" smtClean="0">
                          <a:latin typeface="Candara" panose="020E0502030303020204" pitchFamily="34" charset="0"/>
                        </a:rPr>
                        <a:t> Progress</a:t>
                      </a:r>
                    </a:p>
                  </a:txBody>
                  <a:tcPr anchor="ctr"/>
                </a:tc>
              </a:tr>
              <a:tr h="816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latin typeface="Candara" panose="020E0502030303020204" pitchFamily="34" charset="0"/>
                        </a:rPr>
                        <a:t>Build and Implement an Online</a:t>
                      </a:r>
                      <a:r>
                        <a:rPr lang="en-US" sz="2000" b="1" baseline="0" dirty="0" smtClean="0">
                          <a:latin typeface="Candara" panose="020E0502030303020204" pitchFamily="34" charset="0"/>
                        </a:rPr>
                        <a:t> Membership Database System</a:t>
                      </a:r>
                      <a:endParaRPr 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68275" indent="-16827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ndara" panose="020E0502030303020204" pitchFamily="34" charset="0"/>
                        </a:rPr>
                        <a:t>Complete as Originally Specified</a:t>
                      </a:r>
                    </a:p>
                    <a:p>
                      <a:pPr marL="168275" indent="-16827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ndara" panose="020E0502030303020204" pitchFamily="34" charset="0"/>
                        </a:rPr>
                        <a:t>Development Underway for Additional Functions</a:t>
                      </a:r>
                      <a:endParaRPr lang="en-US" sz="20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  <a:tr h="8163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latin typeface="Candara" panose="020E0502030303020204" pitchFamily="34" charset="0"/>
                        </a:rPr>
                        <a:t>Achieve Alignment</a:t>
                      </a:r>
                      <a:r>
                        <a:rPr lang="en-US" sz="2000" b="1" baseline="0" dirty="0" smtClean="0">
                          <a:latin typeface="Candara" panose="020E0502030303020204" pitchFamily="34" charset="0"/>
                        </a:rPr>
                        <a:t> of Existing Gars &amp; Lings with IDC</a:t>
                      </a:r>
                      <a:endParaRPr lang="en-US" sz="2000" b="1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68275" indent="-16827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2000" dirty="0" smtClean="0">
                          <a:latin typeface="Candara" panose="020E0502030303020204" pitchFamily="34" charset="0"/>
                        </a:rPr>
                        <a:t>Some Progress – continues</a:t>
                      </a:r>
                      <a:r>
                        <a:rPr lang="en-US" sz="2000" baseline="0" dirty="0" smtClean="0">
                          <a:latin typeface="Candara" panose="020E0502030303020204" pitchFamily="34" charset="0"/>
                        </a:rPr>
                        <a:t> through 2015</a:t>
                      </a:r>
                      <a:endParaRPr lang="en-US" sz="2000" dirty="0">
                        <a:latin typeface="Candara" panose="020E0502030303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of 2014 Strategic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8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DC IG Standard PowerPoint Template V1 (US-LETTER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IDC IG Standard PowerPoint Template V1 (US-LETTER)</Template>
  <TotalTime>12472</TotalTime>
  <Words>1157</Words>
  <Application>Microsoft Macintosh PowerPoint</Application>
  <PresentationFormat>Custom</PresentationFormat>
  <Paragraphs>145</Paragraphs>
  <Slides>10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IDC IG Standard PowerPoint Template V1 (US-LETTER)</vt:lpstr>
      <vt:lpstr>International Dzogchen Community (IDC)</vt:lpstr>
      <vt:lpstr>Our Community</vt:lpstr>
      <vt:lpstr>International Gakyil Mandate for 2015</vt:lpstr>
      <vt:lpstr>IDC Membership Highlights for 2014</vt:lpstr>
      <vt:lpstr>Welcome Cards</vt:lpstr>
      <vt:lpstr>Communications: What Works and What Doesn’t?</vt:lpstr>
      <vt:lpstr>International Teacher Management Update</vt:lpstr>
      <vt:lpstr>President’s Message</vt:lpstr>
      <vt:lpstr>Status of 2014 Strategic Priorities</vt:lpstr>
      <vt:lpstr>Proposed IG Priorities for 2015 (revised)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Gar Development Program</dc:subject>
  <dc:creator>Scott Townell</dc:creator>
  <cp:lastModifiedBy>Liz Granger</cp:lastModifiedBy>
  <cp:revision>379</cp:revision>
  <cp:lastPrinted>2013-07-19T03:39:09Z</cp:lastPrinted>
  <dcterms:created xsi:type="dcterms:W3CDTF">2015-04-16T13:12:09Z</dcterms:created>
  <dcterms:modified xsi:type="dcterms:W3CDTF">2015-04-16T13:13:03Z</dcterms:modified>
</cp:coreProperties>
</file>